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1"/>
  </p:sldMasterIdLst>
  <p:notesMasterIdLst>
    <p:notesMasterId r:id="rId69"/>
  </p:notesMasterIdLst>
  <p:sldIdLst>
    <p:sldId id="306" r:id="rId2"/>
    <p:sldId id="316" r:id="rId3"/>
    <p:sldId id="312" r:id="rId4"/>
    <p:sldId id="384" r:id="rId5"/>
    <p:sldId id="318" r:id="rId6"/>
    <p:sldId id="319" r:id="rId7"/>
    <p:sldId id="321" r:id="rId8"/>
    <p:sldId id="320" r:id="rId9"/>
    <p:sldId id="385" r:id="rId10"/>
    <p:sldId id="322" r:id="rId11"/>
    <p:sldId id="323" r:id="rId12"/>
    <p:sldId id="324" r:id="rId13"/>
    <p:sldId id="325" r:id="rId14"/>
    <p:sldId id="326" r:id="rId15"/>
    <p:sldId id="330" r:id="rId16"/>
    <p:sldId id="386" r:id="rId17"/>
    <p:sldId id="329" r:id="rId18"/>
    <p:sldId id="387" r:id="rId19"/>
    <p:sldId id="335" r:id="rId20"/>
    <p:sldId id="336" r:id="rId21"/>
    <p:sldId id="337" r:id="rId22"/>
    <p:sldId id="388" r:id="rId23"/>
    <p:sldId id="338" r:id="rId24"/>
    <p:sldId id="339" r:id="rId25"/>
    <p:sldId id="341" r:id="rId26"/>
    <p:sldId id="342" r:id="rId27"/>
    <p:sldId id="345" r:id="rId28"/>
    <p:sldId id="344" r:id="rId29"/>
    <p:sldId id="389" r:id="rId30"/>
    <p:sldId id="346" r:id="rId31"/>
    <p:sldId id="347" r:id="rId32"/>
    <p:sldId id="349" r:id="rId33"/>
    <p:sldId id="352" r:id="rId34"/>
    <p:sldId id="351" r:id="rId35"/>
    <p:sldId id="356" r:id="rId36"/>
    <p:sldId id="358" r:id="rId37"/>
    <p:sldId id="390" r:id="rId38"/>
    <p:sldId id="359" r:id="rId39"/>
    <p:sldId id="360" r:id="rId40"/>
    <p:sldId id="361" r:id="rId41"/>
    <p:sldId id="391" r:id="rId42"/>
    <p:sldId id="364" r:id="rId43"/>
    <p:sldId id="363" r:id="rId44"/>
    <p:sldId id="365" r:id="rId45"/>
    <p:sldId id="392" r:id="rId46"/>
    <p:sldId id="366" r:id="rId47"/>
    <p:sldId id="368" r:id="rId48"/>
    <p:sldId id="371" r:id="rId49"/>
    <p:sldId id="370" r:id="rId50"/>
    <p:sldId id="369" r:id="rId51"/>
    <p:sldId id="367" r:id="rId52"/>
    <p:sldId id="395" r:id="rId53"/>
    <p:sldId id="393" r:id="rId54"/>
    <p:sldId id="372" r:id="rId55"/>
    <p:sldId id="373" r:id="rId56"/>
    <p:sldId id="376" r:id="rId57"/>
    <p:sldId id="375" r:id="rId58"/>
    <p:sldId id="374" r:id="rId59"/>
    <p:sldId id="377" r:id="rId60"/>
    <p:sldId id="394" r:id="rId61"/>
    <p:sldId id="378" r:id="rId62"/>
    <p:sldId id="382" r:id="rId63"/>
    <p:sldId id="381" r:id="rId64"/>
    <p:sldId id="380" r:id="rId65"/>
    <p:sldId id="383" r:id="rId66"/>
    <p:sldId id="303" r:id="rId67"/>
    <p:sldId id="396" r:id="rId68"/>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5153"/>
    <a:srgbClr val="8A8A8A"/>
    <a:srgbClr val="6B6B6B"/>
    <a:srgbClr val="264DAE"/>
    <a:srgbClr val="4ADAD7"/>
    <a:srgbClr val="90A3A6"/>
    <a:srgbClr val="EDDFF5"/>
    <a:srgbClr val="493B93"/>
    <a:srgbClr val="80808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80" autoAdjust="0"/>
    <p:restoredTop sz="94246" autoAdjust="0"/>
  </p:normalViewPr>
  <p:slideViewPr>
    <p:cSldViewPr snapToGrid="0">
      <p:cViewPr>
        <p:scale>
          <a:sx n="80" d="100"/>
          <a:sy n="80" d="100"/>
        </p:scale>
        <p:origin x="1350"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E19E3A-B561-40A4-BA55-075492A8DF96}" type="doc">
      <dgm:prSet loTypeId="urn:microsoft.com/office/officeart/2005/8/layout/radial3" loCatId="cycle" qsTypeId="urn:microsoft.com/office/officeart/2005/8/quickstyle/simple5" qsCatId="simple" csTypeId="urn:microsoft.com/office/officeart/2005/8/colors/accent4_5" csCatId="accent4" phldr="1"/>
      <dgm:spPr/>
      <dgm:t>
        <a:bodyPr/>
        <a:lstStyle/>
        <a:p>
          <a:endParaRPr lang="en-US"/>
        </a:p>
      </dgm:t>
    </dgm:pt>
    <dgm:pt modelId="{9138198D-9CEC-4A93-B7DC-5BAC33258FF8}">
      <dgm:prSet phldrT="[Text]"/>
      <dgm:spPr/>
      <dgm:t>
        <a:bodyPr/>
        <a:lstStyle/>
        <a:p>
          <a:r>
            <a:rPr lang="en-US" dirty="0" smtClean="0">
              <a:solidFill>
                <a:schemeClr val="bg1"/>
              </a:solidFill>
            </a:rPr>
            <a:t>Code Red Worm Propagation</a:t>
          </a:r>
          <a:endParaRPr lang="en-US" dirty="0">
            <a:solidFill>
              <a:schemeClr val="bg1"/>
            </a:solidFill>
          </a:endParaRPr>
        </a:p>
      </dgm:t>
    </dgm:pt>
    <dgm:pt modelId="{D26BBD06-1C3C-494E-BDE5-03D9113DE4B5}" type="parTrans" cxnId="{9A89ABF4-D608-4C4B-AC55-7EF9CA3B9DA8}">
      <dgm:prSet/>
      <dgm:spPr/>
      <dgm:t>
        <a:bodyPr/>
        <a:lstStyle/>
        <a:p>
          <a:endParaRPr lang="en-US">
            <a:solidFill>
              <a:schemeClr val="bg1"/>
            </a:solidFill>
          </a:endParaRPr>
        </a:p>
      </dgm:t>
    </dgm:pt>
    <dgm:pt modelId="{735C4378-2104-477A-80AE-95F5DAE47621}" type="sibTrans" cxnId="{9A89ABF4-D608-4C4B-AC55-7EF9CA3B9DA8}">
      <dgm:prSet/>
      <dgm:spPr/>
      <dgm:t>
        <a:bodyPr/>
        <a:lstStyle/>
        <a:p>
          <a:endParaRPr lang="en-US">
            <a:solidFill>
              <a:schemeClr val="bg1"/>
            </a:solidFill>
          </a:endParaRPr>
        </a:p>
      </dgm:t>
    </dgm:pt>
    <dgm:pt modelId="{3756714D-D886-41E4-B74F-E8FA7F59692C}">
      <dgm:prSet phldrT="[Text]"/>
      <dgm:spPr/>
      <dgm:t>
        <a:bodyPr/>
        <a:lstStyle/>
        <a:p>
          <a:r>
            <a:rPr lang="en-US" b="1" dirty="0" smtClean="0">
              <a:solidFill>
                <a:schemeClr val="bg1"/>
              </a:solidFill>
            </a:rPr>
            <a:t>1.</a:t>
          </a:r>
          <a:br>
            <a:rPr lang="en-US" b="1" dirty="0" smtClean="0">
              <a:solidFill>
                <a:schemeClr val="bg1"/>
              </a:solidFill>
            </a:rPr>
          </a:br>
          <a:r>
            <a:rPr lang="en-US" b="1" dirty="0" smtClean="0">
              <a:solidFill>
                <a:schemeClr val="bg1"/>
              </a:solidFill>
            </a:rPr>
            <a:t>Propagate for 19 days</a:t>
          </a:r>
          <a:endParaRPr lang="en-US" b="1" dirty="0">
            <a:solidFill>
              <a:schemeClr val="bg1"/>
            </a:solidFill>
          </a:endParaRPr>
        </a:p>
      </dgm:t>
    </dgm:pt>
    <dgm:pt modelId="{4007E6C2-F13C-4B25-A953-0A426E866F7D}" type="parTrans" cxnId="{C1F3A2BD-7341-4C05-ACCB-CE04BDDEB939}">
      <dgm:prSet/>
      <dgm:spPr/>
      <dgm:t>
        <a:bodyPr/>
        <a:lstStyle/>
        <a:p>
          <a:endParaRPr lang="en-US">
            <a:solidFill>
              <a:schemeClr val="bg1"/>
            </a:solidFill>
          </a:endParaRPr>
        </a:p>
      </dgm:t>
    </dgm:pt>
    <dgm:pt modelId="{414EBC8A-64D1-48CD-A434-9C14D665F195}" type="sibTrans" cxnId="{C1F3A2BD-7341-4C05-ACCB-CE04BDDEB939}">
      <dgm:prSet/>
      <dgm:spPr/>
      <dgm:t>
        <a:bodyPr/>
        <a:lstStyle/>
        <a:p>
          <a:endParaRPr lang="en-US">
            <a:solidFill>
              <a:schemeClr val="bg1"/>
            </a:solidFill>
          </a:endParaRPr>
        </a:p>
      </dgm:t>
    </dgm:pt>
    <dgm:pt modelId="{CFCC5549-9DCA-4B8C-84AB-CC394BBABEA6}">
      <dgm:prSet phldrT="[Text]"/>
      <dgm:spPr/>
      <dgm:t>
        <a:bodyPr/>
        <a:lstStyle/>
        <a:p>
          <a:r>
            <a:rPr lang="en-US" b="1" dirty="0" smtClean="0">
              <a:solidFill>
                <a:schemeClr val="bg1"/>
              </a:solidFill>
            </a:rPr>
            <a:t>2.</a:t>
          </a:r>
          <a:br>
            <a:rPr lang="en-US" b="1" dirty="0" smtClean="0">
              <a:solidFill>
                <a:schemeClr val="bg1"/>
              </a:solidFill>
            </a:rPr>
          </a:br>
          <a:r>
            <a:rPr lang="en-US" b="1" dirty="0" smtClean="0">
              <a:solidFill>
                <a:schemeClr val="bg1"/>
              </a:solidFill>
            </a:rPr>
            <a:t>Launch </a:t>
          </a:r>
          <a:r>
            <a:rPr lang="en-US" b="1" dirty="0" err="1" smtClean="0">
              <a:solidFill>
                <a:schemeClr val="bg1"/>
              </a:solidFill>
            </a:rPr>
            <a:t>DoS</a:t>
          </a:r>
          <a:r>
            <a:rPr lang="en-US" b="1" dirty="0" smtClean="0">
              <a:solidFill>
                <a:schemeClr val="bg1"/>
              </a:solidFill>
            </a:rPr>
            <a:t> attack for next 7 days</a:t>
          </a:r>
          <a:endParaRPr lang="en-US" b="1" dirty="0">
            <a:solidFill>
              <a:schemeClr val="bg1"/>
            </a:solidFill>
          </a:endParaRPr>
        </a:p>
      </dgm:t>
    </dgm:pt>
    <dgm:pt modelId="{74C7C7A2-0EA3-4D08-ADAD-09EC5F4CD420}" type="parTrans" cxnId="{6D68AF54-7CB6-4AB5-9B9F-7AC1CF9D2ACE}">
      <dgm:prSet/>
      <dgm:spPr/>
      <dgm:t>
        <a:bodyPr/>
        <a:lstStyle/>
        <a:p>
          <a:endParaRPr lang="en-US">
            <a:solidFill>
              <a:schemeClr val="bg1"/>
            </a:solidFill>
          </a:endParaRPr>
        </a:p>
      </dgm:t>
    </dgm:pt>
    <dgm:pt modelId="{079F0896-6385-4032-8ACD-8F80DB294A42}" type="sibTrans" cxnId="{6D68AF54-7CB6-4AB5-9B9F-7AC1CF9D2ACE}">
      <dgm:prSet/>
      <dgm:spPr/>
      <dgm:t>
        <a:bodyPr/>
        <a:lstStyle/>
        <a:p>
          <a:endParaRPr lang="en-US">
            <a:solidFill>
              <a:schemeClr val="bg1"/>
            </a:solidFill>
          </a:endParaRPr>
        </a:p>
      </dgm:t>
    </dgm:pt>
    <dgm:pt modelId="{3589EFCA-45F2-411B-8B99-A1B0BFCB6B88}">
      <dgm:prSet phldrT="[Text]"/>
      <dgm:spPr/>
      <dgm:t>
        <a:bodyPr/>
        <a:lstStyle/>
        <a:p>
          <a:r>
            <a:rPr lang="en-US" b="1" dirty="0" smtClean="0">
              <a:solidFill>
                <a:schemeClr val="bg1"/>
              </a:solidFill>
            </a:rPr>
            <a:t>3.</a:t>
          </a:r>
          <a:br>
            <a:rPr lang="en-US" b="1" dirty="0" smtClean="0">
              <a:solidFill>
                <a:schemeClr val="bg1"/>
              </a:solidFill>
            </a:rPr>
          </a:br>
          <a:r>
            <a:rPr lang="en-US" b="1" dirty="0" smtClean="0">
              <a:solidFill>
                <a:schemeClr val="bg1"/>
              </a:solidFill>
            </a:rPr>
            <a:t>Stop and go dormant for a few days</a:t>
          </a:r>
          <a:endParaRPr lang="en-US" b="1" dirty="0">
            <a:solidFill>
              <a:schemeClr val="bg1"/>
            </a:solidFill>
          </a:endParaRPr>
        </a:p>
      </dgm:t>
    </dgm:pt>
    <dgm:pt modelId="{A569CB91-1020-412A-9112-8C560522A3AD}" type="parTrans" cxnId="{2495CBD3-CAA2-4D7D-8B1B-B7CAF6D807BE}">
      <dgm:prSet/>
      <dgm:spPr/>
      <dgm:t>
        <a:bodyPr/>
        <a:lstStyle/>
        <a:p>
          <a:endParaRPr lang="en-US">
            <a:solidFill>
              <a:schemeClr val="bg1"/>
            </a:solidFill>
          </a:endParaRPr>
        </a:p>
      </dgm:t>
    </dgm:pt>
    <dgm:pt modelId="{E1AB9F34-5328-499B-A87A-B68DE971A61A}" type="sibTrans" cxnId="{2495CBD3-CAA2-4D7D-8B1B-B7CAF6D807BE}">
      <dgm:prSet/>
      <dgm:spPr/>
      <dgm:t>
        <a:bodyPr/>
        <a:lstStyle/>
        <a:p>
          <a:endParaRPr lang="en-US">
            <a:solidFill>
              <a:schemeClr val="bg1"/>
            </a:solidFill>
          </a:endParaRPr>
        </a:p>
      </dgm:t>
    </dgm:pt>
    <dgm:pt modelId="{557BCCD7-6731-4D06-A034-E741DF83CF94}">
      <dgm:prSet phldrT="[Text]"/>
      <dgm:spPr/>
      <dgm:t>
        <a:bodyPr/>
        <a:lstStyle/>
        <a:p>
          <a:r>
            <a:rPr lang="en-US" b="1" dirty="0" smtClean="0">
              <a:solidFill>
                <a:schemeClr val="bg1"/>
              </a:solidFill>
            </a:rPr>
            <a:t>4.</a:t>
          </a:r>
          <a:br>
            <a:rPr lang="en-US" b="1" dirty="0" smtClean="0">
              <a:solidFill>
                <a:schemeClr val="bg1"/>
              </a:solidFill>
            </a:rPr>
          </a:br>
          <a:r>
            <a:rPr lang="en-US" b="1" dirty="0" smtClean="0">
              <a:solidFill>
                <a:schemeClr val="bg1"/>
              </a:solidFill>
            </a:rPr>
            <a:t>Repeat the cycle</a:t>
          </a:r>
          <a:endParaRPr lang="en-US" b="1" dirty="0">
            <a:solidFill>
              <a:schemeClr val="bg1"/>
            </a:solidFill>
          </a:endParaRPr>
        </a:p>
      </dgm:t>
    </dgm:pt>
    <dgm:pt modelId="{EA76B44A-AC3A-4D52-A09A-69485ED70C66}" type="parTrans" cxnId="{C69C97D4-D984-4BF8-9400-033F2B7005E4}">
      <dgm:prSet/>
      <dgm:spPr/>
      <dgm:t>
        <a:bodyPr/>
        <a:lstStyle/>
        <a:p>
          <a:endParaRPr lang="en-US">
            <a:solidFill>
              <a:schemeClr val="bg1"/>
            </a:solidFill>
          </a:endParaRPr>
        </a:p>
      </dgm:t>
    </dgm:pt>
    <dgm:pt modelId="{F294BDE5-B783-47C4-96E6-347D1504E089}" type="sibTrans" cxnId="{C69C97D4-D984-4BF8-9400-033F2B7005E4}">
      <dgm:prSet/>
      <dgm:spPr/>
      <dgm:t>
        <a:bodyPr/>
        <a:lstStyle/>
        <a:p>
          <a:endParaRPr lang="en-US">
            <a:solidFill>
              <a:schemeClr val="bg1"/>
            </a:solidFill>
          </a:endParaRPr>
        </a:p>
      </dgm:t>
    </dgm:pt>
    <dgm:pt modelId="{1400CEE6-D9F2-41CE-9D66-C54D842FD7E9}" type="pres">
      <dgm:prSet presAssocID="{88E19E3A-B561-40A4-BA55-075492A8DF96}" presName="composite" presStyleCnt="0">
        <dgm:presLayoutVars>
          <dgm:chMax val="1"/>
          <dgm:dir/>
          <dgm:resizeHandles val="exact"/>
        </dgm:presLayoutVars>
      </dgm:prSet>
      <dgm:spPr/>
      <dgm:t>
        <a:bodyPr/>
        <a:lstStyle/>
        <a:p>
          <a:endParaRPr lang="en-US"/>
        </a:p>
      </dgm:t>
    </dgm:pt>
    <dgm:pt modelId="{D599E379-6148-4E10-A1DD-61FCEEECD59A}" type="pres">
      <dgm:prSet presAssocID="{88E19E3A-B561-40A4-BA55-075492A8DF96}" presName="radial" presStyleCnt="0">
        <dgm:presLayoutVars>
          <dgm:animLvl val="ctr"/>
        </dgm:presLayoutVars>
      </dgm:prSet>
      <dgm:spPr/>
    </dgm:pt>
    <dgm:pt modelId="{0D9DB4A6-F198-46E0-ABB6-A8C5D2911E04}" type="pres">
      <dgm:prSet presAssocID="{9138198D-9CEC-4A93-B7DC-5BAC33258FF8}" presName="centerShape" presStyleLbl="vennNode1" presStyleIdx="0" presStyleCnt="5"/>
      <dgm:spPr/>
      <dgm:t>
        <a:bodyPr/>
        <a:lstStyle/>
        <a:p>
          <a:endParaRPr lang="en-US"/>
        </a:p>
      </dgm:t>
    </dgm:pt>
    <dgm:pt modelId="{72BCBA18-1B4F-4D1A-815C-4442D5AB6E73}" type="pres">
      <dgm:prSet presAssocID="{3756714D-D886-41E4-B74F-E8FA7F59692C}" presName="node" presStyleLbl="vennNode1" presStyleIdx="1" presStyleCnt="5">
        <dgm:presLayoutVars>
          <dgm:bulletEnabled val="1"/>
        </dgm:presLayoutVars>
      </dgm:prSet>
      <dgm:spPr/>
      <dgm:t>
        <a:bodyPr/>
        <a:lstStyle/>
        <a:p>
          <a:endParaRPr lang="en-US"/>
        </a:p>
      </dgm:t>
    </dgm:pt>
    <dgm:pt modelId="{482A26F6-4C14-4952-9861-0853E7EE424E}" type="pres">
      <dgm:prSet presAssocID="{CFCC5549-9DCA-4B8C-84AB-CC394BBABEA6}" presName="node" presStyleLbl="vennNode1" presStyleIdx="2" presStyleCnt="5">
        <dgm:presLayoutVars>
          <dgm:bulletEnabled val="1"/>
        </dgm:presLayoutVars>
      </dgm:prSet>
      <dgm:spPr/>
      <dgm:t>
        <a:bodyPr/>
        <a:lstStyle/>
        <a:p>
          <a:endParaRPr lang="en-US"/>
        </a:p>
      </dgm:t>
    </dgm:pt>
    <dgm:pt modelId="{1FAB6F58-2594-4808-AE2C-BB202E6AFB96}" type="pres">
      <dgm:prSet presAssocID="{3589EFCA-45F2-411B-8B99-A1B0BFCB6B88}" presName="node" presStyleLbl="vennNode1" presStyleIdx="3" presStyleCnt="5">
        <dgm:presLayoutVars>
          <dgm:bulletEnabled val="1"/>
        </dgm:presLayoutVars>
      </dgm:prSet>
      <dgm:spPr/>
      <dgm:t>
        <a:bodyPr/>
        <a:lstStyle/>
        <a:p>
          <a:endParaRPr lang="en-US"/>
        </a:p>
      </dgm:t>
    </dgm:pt>
    <dgm:pt modelId="{7E083439-DB48-4907-AED8-3BC400DDD483}" type="pres">
      <dgm:prSet presAssocID="{557BCCD7-6731-4D06-A034-E741DF83CF94}" presName="node" presStyleLbl="vennNode1" presStyleIdx="4" presStyleCnt="5">
        <dgm:presLayoutVars>
          <dgm:bulletEnabled val="1"/>
        </dgm:presLayoutVars>
      </dgm:prSet>
      <dgm:spPr/>
      <dgm:t>
        <a:bodyPr/>
        <a:lstStyle/>
        <a:p>
          <a:endParaRPr lang="en-US"/>
        </a:p>
      </dgm:t>
    </dgm:pt>
  </dgm:ptLst>
  <dgm:cxnLst>
    <dgm:cxn modelId="{6D68AF54-7CB6-4AB5-9B9F-7AC1CF9D2ACE}" srcId="{9138198D-9CEC-4A93-B7DC-5BAC33258FF8}" destId="{CFCC5549-9DCA-4B8C-84AB-CC394BBABEA6}" srcOrd="1" destOrd="0" parTransId="{74C7C7A2-0EA3-4D08-ADAD-09EC5F4CD420}" sibTransId="{079F0896-6385-4032-8ACD-8F80DB294A42}"/>
    <dgm:cxn modelId="{CE605672-1FB9-4C88-9786-333BD3549E5A}" type="presOf" srcId="{3589EFCA-45F2-411B-8B99-A1B0BFCB6B88}" destId="{1FAB6F58-2594-4808-AE2C-BB202E6AFB96}" srcOrd="0" destOrd="0" presId="urn:microsoft.com/office/officeart/2005/8/layout/radial3"/>
    <dgm:cxn modelId="{60F559C2-CBFF-429D-AC27-24CB2FA1DEFD}" type="presOf" srcId="{9138198D-9CEC-4A93-B7DC-5BAC33258FF8}" destId="{0D9DB4A6-F198-46E0-ABB6-A8C5D2911E04}" srcOrd="0" destOrd="0" presId="urn:microsoft.com/office/officeart/2005/8/layout/radial3"/>
    <dgm:cxn modelId="{F536E978-BC1C-4BA8-9000-10C3DA6FB87C}" type="presOf" srcId="{88E19E3A-B561-40A4-BA55-075492A8DF96}" destId="{1400CEE6-D9F2-41CE-9D66-C54D842FD7E9}" srcOrd="0" destOrd="0" presId="urn:microsoft.com/office/officeart/2005/8/layout/radial3"/>
    <dgm:cxn modelId="{C1F3A2BD-7341-4C05-ACCB-CE04BDDEB939}" srcId="{9138198D-9CEC-4A93-B7DC-5BAC33258FF8}" destId="{3756714D-D886-41E4-B74F-E8FA7F59692C}" srcOrd="0" destOrd="0" parTransId="{4007E6C2-F13C-4B25-A953-0A426E866F7D}" sibTransId="{414EBC8A-64D1-48CD-A434-9C14D665F195}"/>
    <dgm:cxn modelId="{C69C97D4-D984-4BF8-9400-033F2B7005E4}" srcId="{9138198D-9CEC-4A93-B7DC-5BAC33258FF8}" destId="{557BCCD7-6731-4D06-A034-E741DF83CF94}" srcOrd="3" destOrd="0" parTransId="{EA76B44A-AC3A-4D52-A09A-69485ED70C66}" sibTransId="{F294BDE5-B783-47C4-96E6-347D1504E089}"/>
    <dgm:cxn modelId="{2495CBD3-CAA2-4D7D-8B1B-B7CAF6D807BE}" srcId="{9138198D-9CEC-4A93-B7DC-5BAC33258FF8}" destId="{3589EFCA-45F2-411B-8B99-A1B0BFCB6B88}" srcOrd="2" destOrd="0" parTransId="{A569CB91-1020-412A-9112-8C560522A3AD}" sibTransId="{E1AB9F34-5328-499B-A87A-B68DE971A61A}"/>
    <dgm:cxn modelId="{9099433B-7859-4F2D-938F-8731327392F6}" type="presOf" srcId="{3756714D-D886-41E4-B74F-E8FA7F59692C}" destId="{72BCBA18-1B4F-4D1A-815C-4442D5AB6E73}" srcOrd="0" destOrd="0" presId="urn:microsoft.com/office/officeart/2005/8/layout/radial3"/>
    <dgm:cxn modelId="{9A89ABF4-D608-4C4B-AC55-7EF9CA3B9DA8}" srcId="{88E19E3A-B561-40A4-BA55-075492A8DF96}" destId="{9138198D-9CEC-4A93-B7DC-5BAC33258FF8}" srcOrd="0" destOrd="0" parTransId="{D26BBD06-1C3C-494E-BDE5-03D9113DE4B5}" sibTransId="{735C4378-2104-477A-80AE-95F5DAE47621}"/>
    <dgm:cxn modelId="{A4EF09C2-4663-408D-B91E-4EBA846BD218}" type="presOf" srcId="{557BCCD7-6731-4D06-A034-E741DF83CF94}" destId="{7E083439-DB48-4907-AED8-3BC400DDD483}" srcOrd="0" destOrd="0" presId="urn:microsoft.com/office/officeart/2005/8/layout/radial3"/>
    <dgm:cxn modelId="{D606A6D4-AC27-476C-918F-103821050E9B}" type="presOf" srcId="{CFCC5549-9DCA-4B8C-84AB-CC394BBABEA6}" destId="{482A26F6-4C14-4952-9861-0853E7EE424E}" srcOrd="0" destOrd="0" presId="urn:microsoft.com/office/officeart/2005/8/layout/radial3"/>
    <dgm:cxn modelId="{D2496EBE-EDA8-4079-A9CA-343D5A2E02CD}" type="presParOf" srcId="{1400CEE6-D9F2-41CE-9D66-C54D842FD7E9}" destId="{D599E379-6148-4E10-A1DD-61FCEEECD59A}" srcOrd="0" destOrd="0" presId="urn:microsoft.com/office/officeart/2005/8/layout/radial3"/>
    <dgm:cxn modelId="{5AF39890-A830-4E1A-A189-E808F53949E9}" type="presParOf" srcId="{D599E379-6148-4E10-A1DD-61FCEEECD59A}" destId="{0D9DB4A6-F198-46E0-ABB6-A8C5D2911E04}" srcOrd="0" destOrd="0" presId="urn:microsoft.com/office/officeart/2005/8/layout/radial3"/>
    <dgm:cxn modelId="{A3C7974F-C6BD-493D-BFAE-EB55DA0DEF7F}" type="presParOf" srcId="{D599E379-6148-4E10-A1DD-61FCEEECD59A}" destId="{72BCBA18-1B4F-4D1A-815C-4442D5AB6E73}" srcOrd="1" destOrd="0" presId="urn:microsoft.com/office/officeart/2005/8/layout/radial3"/>
    <dgm:cxn modelId="{69430586-59D6-443D-B1D5-AEE67038E497}" type="presParOf" srcId="{D599E379-6148-4E10-A1DD-61FCEEECD59A}" destId="{482A26F6-4C14-4952-9861-0853E7EE424E}" srcOrd="2" destOrd="0" presId="urn:microsoft.com/office/officeart/2005/8/layout/radial3"/>
    <dgm:cxn modelId="{04E29C36-1006-4AF7-84B8-AA3306E10043}" type="presParOf" srcId="{D599E379-6148-4E10-A1DD-61FCEEECD59A}" destId="{1FAB6F58-2594-4808-AE2C-BB202E6AFB96}" srcOrd="3" destOrd="0" presId="urn:microsoft.com/office/officeart/2005/8/layout/radial3"/>
    <dgm:cxn modelId="{A56888BA-E81D-4D4D-AFBE-6A9D0285301F}" type="presParOf" srcId="{D599E379-6148-4E10-A1DD-61FCEEECD59A}" destId="{7E083439-DB48-4907-AED8-3BC400DDD483}" srcOrd="4"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D54A6F-A668-445D-BB68-8801E1DFE07D}" type="doc">
      <dgm:prSet loTypeId="urn:microsoft.com/office/officeart/2005/8/layout/funnel1" loCatId="process" qsTypeId="urn:microsoft.com/office/officeart/2005/8/quickstyle/simple5" qsCatId="simple" csTypeId="urn:microsoft.com/office/officeart/2005/8/colors/accent4_2" csCatId="accent4" phldr="1"/>
      <dgm:spPr/>
      <dgm:t>
        <a:bodyPr/>
        <a:lstStyle/>
        <a:p>
          <a:endParaRPr lang="en-US"/>
        </a:p>
      </dgm:t>
    </dgm:pt>
    <dgm:pt modelId="{8B56D7AA-B484-48F7-906D-6AE643109FD4}">
      <dgm:prSet phldrT="[Text]"/>
      <dgm:spPr/>
      <dgm:t>
        <a:bodyPr/>
        <a:lstStyle/>
        <a:p>
          <a:r>
            <a:rPr lang="en-US" dirty="0" smtClean="0"/>
            <a:t>Data Modification</a:t>
          </a:r>
          <a:endParaRPr lang="en-US" dirty="0"/>
        </a:p>
      </dgm:t>
    </dgm:pt>
    <dgm:pt modelId="{56E59102-59E6-49B0-A78C-7C8AAB5423A7}" type="parTrans" cxnId="{29458587-FA2A-42BD-A5B8-A76E8F3A2E07}">
      <dgm:prSet/>
      <dgm:spPr/>
      <dgm:t>
        <a:bodyPr/>
        <a:lstStyle/>
        <a:p>
          <a:endParaRPr lang="en-US"/>
        </a:p>
      </dgm:t>
    </dgm:pt>
    <dgm:pt modelId="{C7DF8DC3-DCF0-4621-A1AB-17439BD805E5}" type="sibTrans" cxnId="{29458587-FA2A-42BD-A5B8-A76E8F3A2E07}">
      <dgm:prSet/>
      <dgm:spPr/>
      <dgm:t>
        <a:bodyPr/>
        <a:lstStyle/>
        <a:p>
          <a:endParaRPr lang="en-US"/>
        </a:p>
      </dgm:t>
    </dgm:pt>
    <dgm:pt modelId="{0BBB5B1A-54D0-49B5-A741-EB673BEAE1BF}">
      <dgm:prSet phldrT="[Text]"/>
      <dgm:spPr/>
      <dgm:t>
        <a:bodyPr/>
        <a:lstStyle/>
        <a:p>
          <a:r>
            <a:rPr lang="en-US" dirty="0" err="1" smtClean="0"/>
            <a:t>Syn</a:t>
          </a:r>
          <a:r>
            <a:rPr lang="en-US" dirty="0" smtClean="0"/>
            <a:t> Flood</a:t>
          </a:r>
          <a:endParaRPr lang="en-US" dirty="0"/>
        </a:p>
      </dgm:t>
    </dgm:pt>
    <dgm:pt modelId="{49062010-8508-431A-9728-5BCAAABCF238}" type="parTrans" cxnId="{CDC50FF7-60AA-46E1-9C91-8AEC648B0F82}">
      <dgm:prSet/>
      <dgm:spPr/>
      <dgm:t>
        <a:bodyPr/>
        <a:lstStyle/>
        <a:p>
          <a:endParaRPr lang="en-US"/>
        </a:p>
      </dgm:t>
    </dgm:pt>
    <dgm:pt modelId="{5EE920E2-448D-4011-B085-3D43DA5D2C34}" type="sibTrans" cxnId="{CDC50FF7-60AA-46E1-9C91-8AEC648B0F82}">
      <dgm:prSet/>
      <dgm:spPr/>
      <dgm:t>
        <a:bodyPr/>
        <a:lstStyle/>
        <a:p>
          <a:endParaRPr lang="en-US"/>
        </a:p>
      </dgm:t>
    </dgm:pt>
    <dgm:pt modelId="{55E8F221-BFFB-43FE-8D5D-0A8C64261CB4}">
      <dgm:prSet phldrT="[Text]"/>
      <dgm:spPr/>
      <dgm:t>
        <a:bodyPr/>
        <a:lstStyle/>
        <a:p>
          <a:r>
            <a:rPr lang="en-US" dirty="0" smtClean="0"/>
            <a:t>Smurf Attack</a:t>
          </a:r>
          <a:endParaRPr lang="en-US" dirty="0"/>
        </a:p>
      </dgm:t>
    </dgm:pt>
    <dgm:pt modelId="{C640CAFC-CC48-46C6-A748-4A8F79A23081}" type="parTrans" cxnId="{D41052E6-2638-403B-B658-ECEE2B8B39D8}">
      <dgm:prSet/>
      <dgm:spPr/>
      <dgm:t>
        <a:bodyPr/>
        <a:lstStyle/>
        <a:p>
          <a:endParaRPr lang="en-US"/>
        </a:p>
      </dgm:t>
    </dgm:pt>
    <dgm:pt modelId="{7FD05E73-C560-4E58-86E3-24006A264F3E}" type="sibTrans" cxnId="{D41052E6-2638-403B-B658-ECEE2B8B39D8}">
      <dgm:prSet/>
      <dgm:spPr/>
      <dgm:t>
        <a:bodyPr/>
        <a:lstStyle/>
        <a:p>
          <a:endParaRPr lang="en-US"/>
        </a:p>
      </dgm:t>
    </dgm:pt>
    <dgm:pt modelId="{15207DFA-2244-4630-9202-7B2FA9B13CFA}">
      <dgm:prSet phldrT="[Text]" custT="1"/>
      <dgm:spPr/>
      <dgm:t>
        <a:bodyPr/>
        <a:lstStyle/>
        <a:p>
          <a:r>
            <a:rPr lang="en-US" sz="1800" dirty="0" smtClean="0"/>
            <a:t>Reconnaissance</a:t>
          </a:r>
          <a:br>
            <a:rPr lang="en-US" sz="1800" dirty="0" smtClean="0"/>
          </a:br>
          <a:r>
            <a:rPr lang="en-US" sz="1800" dirty="0" smtClean="0"/>
            <a:t>Access</a:t>
          </a:r>
          <a:br>
            <a:rPr lang="en-US" sz="1800" dirty="0" smtClean="0"/>
          </a:br>
          <a:r>
            <a:rPr lang="en-US" sz="1800" dirty="0" err="1" smtClean="0"/>
            <a:t>DoS</a:t>
          </a:r>
          <a:endParaRPr lang="en-US" sz="1800" dirty="0"/>
        </a:p>
      </dgm:t>
    </dgm:pt>
    <dgm:pt modelId="{32D5D249-44A9-4058-BEAB-9B280653C9DF}" type="parTrans" cxnId="{952456F5-9C54-4CFE-944C-243EB74DFE76}">
      <dgm:prSet/>
      <dgm:spPr/>
      <dgm:t>
        <a:bodyPr/>
        <a:lstStyle/>
        <a:p>
          <a:endParaRPr lang="en-US"/>
        </a:p>
      </dgm:t>
    </dgm:pt>
    <dgm:pt modelId="{E756FF60-2915-47AD-B811-CCD8306BF050}" type="sibTrans" cxnId="{952456F5-9C54-4CFE-944C-243EB74DFE76}">
      <dgm:prSet/>
      <dgm:spPr/>
      <dgm:t>
        <a:bodyPr/>
        <a:lstStyle/>
        <a:p>
          <a:endParaRPr lang="en-US"/>
        </a:p>
      </dgm:t>
    </dgm:pt>
    <dgm:pt modelId="{B91C0304-78B0-4C40-B06B-35BE222DF151}" type="pres">
      <dgm:prSet presAssocID="{14D54A6F-A668-445D-BB68-8801E1DFE07D}" presName="Name0" presStyleCnt="0">
        <dgm:presLayoutVars>
          <dgm:chMax val="4"/>
          <dgm:resizeHandles val="exact"/>
        </dgm:presLayoutVars>
      </dgm:prSet>
      <dgm:spPr/>
      <dgm:t>
        <a:bodyPr/>
        <a:lstStyle/>
        <a:p>
          <a:endParaRPr lang="en-US"/>
        </a:p>
      </dgm:t>
    </dgm:pt>
    <dgm:pt modelId="{2FF6D94B-9804-4780-95BF-FD24FC084F04}" type="pres">
      <dgm:prSet presAssocID="{14D54A6F-A668-445D-BB68-8801E1DFE07D}" presName="ellipse" presStyleLbl="trBgShp" presStyleIdx="0" presStyleCnt="1"/>
      <dgm:spPr/>
    </dgm:pt>
    <dgm:pt modelId="{E1F88256-F891-44F1-A26D-2BFB48E75CBA}" type="pres">
      <dgm:prSet presAssocID="{14D54A6F-A668-445D-BB68-8801E1DFE07D}" presName="arrow1" presStyleLbl="fgShp" presStyleIdx="0" presStyleCnt="1"/>
      <dgm:spPr/>
    </dgm:pt>
    <dgm:pt modelId="{C41B0DF3-4CBB-403A-BDA8-94CBEDFFDEE5}" type="pres">
      <dgm:prSet presAssocID="{14D54A6F-A668-445D-BB68-8801E1DFE07D}" presName="rectangle" presStyleLbl="revTx" presStyleIdx="0" presStyleCnt="1">
        <dgm:presLayoutVars>
          <dgm:bulletEnabled val="1"/>
        </dgm:presLayoutVars>
      </dgm:prSet>
      <dgm:spPr/>
      <dgm:t>
        <a:bodyPr/>
        <a:lstStyle/>
        <a:p>
          <a:endParaRPr lang="en-US"/>
        </a:p>
      </dgm:t>
    </dgm:pt>
    <dgm:pt modelId="{E3FB935A-AD8C-431C-BF83-C23654776FDE}" type="pres">
      <dgm:prSet presAssocID="{0BBB5B1A-54D0-49B5-A741-EB673BEAE1BF}" presName="item1" presStyleLbl="node1" presStyleIdx="0" presStyleCnt="3">
        <dgm:presLayoutVars>
          <dgm:bulletEnabled val="1"/>
        </dgm:presLayoutVars>
      </dgm:prSet>
      <dgm:spPr/>
      <dgm:t>
        <a:bodyPr/>
        <a:lstStyle/>
        <a:p>
          <a:endParaRPr lang="en-US"/>
        </a:p>
      </dgm:t>
    </dgm:pt>
    <dgm:pt modelId="{D68E6EA1-9AD4-461D-9EBB-B8BE7C1331E1}" type="pres">
      <dgm:prSet presAssocID="{55E8F221-BFFB-43FE-8D5D-0A8C64261CB4}" presName="item2" presStyleLbl="node1" presStyleIdx="1" presStyleCnt="3">
        <dgm:presLayoutVars>
          <dgm:bulletEnabled val="1"/>
        </dgm:presLayoutVars>
      </dgm:prSet>
      <dgm:spPr/>
      <dgm:t>
        <a:bodyPr/>
        <a:lstStyle/>
        <a:p>
          <a:endParaRPr lang="en-US"/>
        </a:p>
      </dgm:t>
    </dgm:pt>
    <dgm:pt modelId="{71251657-5FC2-4E22-A1C9-3E95D3956F2B}" type="pres">
      <dgm:prSet presAssocID="{15207DFA-2244-4630-9202-7B2FA9B13CFA}" presName="item3" presStyleLbl="node1" presStyleIdx="2" presStyleCnt="3">
        <dgm:presLayoutVars>
          <dgm:bulletEnabled val="1"/>
        </dgm:presLayoutVars>
      </dgm:prSet>
      <dgm:spPr/>
      <dgm:t>
        <a:bodyPr/>
        <a:lstStyle/>
        <a:p>
          <a:endParaRPr lang="en-US"/>
        </a:p>
      </dgm:t>
    </dgm:pt>
    <dgm:pt modelId="{BD84EF95-62FD-48EA-AD1D-74027457E637}" type="pres">
      <dgm:prSet presAssocID="{14D54A6F-A668-445D-BB68-8801E1DFE07D}" presName="funnel" presStyleLbl="trAlignAcc1" presStyleIdx="0" presStyleCnt="1"/>
      <dgm:spPr/>
    </dgm:pt>
  </dgm:ptLst>
  <dgm:cxnLst>
    <dgm:cxn modelId="{CDC50FF7-60AA-46E1-9C91-8AEC648B0F82}" srcId="{14D54A6F-A668-445D-BB68-8801E1DFE07D}" destId="{0BBB5B1A-54D0-49B5-A741-EB673BEAE1BF}" srcOrd="1" destOrd="0" parTransId="{49062010-8508-431A-9728-5BCAAABCF238}" sibTransId="{5EE920E2-448D-4011-B085-3D43DA5D2C34}"/>
    <dgm:cxn modelId="{D9D6E4F1-321D-49D6-A95D-44BD63725834}" type="presOf" srcId="{8B56D7AA-B484-48F7-906D-6AE643109FD4}" destId="{71251657-5FC2-4E22-A1C9-3E95D3956F2B}" srcOrd="0" destOrd="0" presId="urn:microsoft.com/office/officeart/2005/8/layout/funnel1"/>
    <dgm:cxn modelId="{B1BEA1D0-3D6D-446D-B935-1C5769BEBBB0}" type="presOf" srcId="{15207DFA-2244-4630-9202-7B2FA9B13CFA}" destId="{C41B0DF3-4CBB-403A-BDA8-94CBEDFFDEE5}" srcOrd="0" destOrd="0" presId="urn:microsoft.com/office/officeart/2005/8/layout/funnel1"/>
    <dgm:cxn modelId="{952456F5-9C54-4CFE-944C-243EB74DFE76}" srcId="{14D54A6F-A668-445D-BB68-8801E1DFE07D}" destId="{15207DFA-2244-4630-9202-7B2FA9B13CFA}" srcOrd="3" destOrd="0" parTransId="{32D5D249-44A9-4058-BEAB-9B280653C9DF}" sibTransId="{E756FF60-2915-47AD-B811-CCD8306BF050}"/>
    <dgm:cxn modelId="{29458587-FA2A-42BD-A5B8-A76E8F3A2E07}" srcId="{14D54A6F-A668-445D-BB68-8801E1DFE07D}" destId="{8B56D7AA-B484-48F7-906D-6AE643109FD4}" srcOrd="0" destOrd="0" parTransId="{56E59102-59E6-49B0-A78C-7C8AAB5423A7}" sibTransId="{C7DF8DC3-DCF0-4621-A1AB-17439BD805E5}"/>
    <dgm:cxn modelId="{5E9215A3-0959-4DFF-B89E-58A9DCA4EB74}" type="presOf" srcId="{14D54A6F-A668-445D-BB68-8801E1DFE07D}" destId="{B91C0304-78B0-4C40-B06B-35BE222DF151}" srcOrd="0" destOrd="0" presId="urn:microsoft.com/office/officeart/2005/8/layout/funnel1"/>
    <dgm:cxn modelId="{D41052E6-2638-403B-B658-ECEE2B8B39D8}" srcId="{14D54A6F-A668-445D-BB68-8801E1DFE07D}" destId="{55E8F221-BFFB-43FE-8D5D-0A8C64261CB4}" srcOrd="2" destOrd="0" parTransId="{C640CAFC-CC48-46C6-A748-4A8F79A23081}" sibTransId="{7FD05E73-C560-4E58-86E3-24006A264F3E}"/>
    <dgm:cxn modelId="{8BC6716D-8371-4E99-AE07-2C1A506A94E0}" type="presOf" srcId="{55E8F221-BFFB-43FE-8D5D-0A8C64261CB4}" destId="{E3FB935A-AD8C-431C-BF83-C23654776FDE}" srcOrd="0" destOrd="0" presId="urn:microsoft.com/office/officeart/2005/8/layout/funnel1"/>
    <dgm:cxn modelId="{3B2E7B52-F1D1-477E-BF61-F32F735C38D3}" type="presOf" srcId="{0BBB5B1A-54D0-49B5-A741-EB673BEAE1BF}" destId="{D68E6EA1-9AD4-461D-9EBB-B8BE7C1331E1}" srcOrd="0" destOrd="0" presId="urn:microsoft.com/office/officeart/2005/8/layout/funnel1"/>
    <dgm:cxn modelId="{A4258C30-05EC-4334-81BE-7B694D372587}" type="presParOf" srcId="{B91C0304-78B0-4C40-B06B-35BE222DF151}" destId="{2FF6D94B-9804-4780-95BF-FD24FC084F04}" srcOrd="0" destOrd="0" presId="urn:microsoft.com/office/officeart/2005/8/layout/funnel1"/>
    <dgm:cxn modelId="{A564BF53-F089-4683-8E03-FD60DAAB7E3C}" type="presParOf" srcId="{B91C0304-78B0-4C40-B06B-35BE222DF151}" destId="{E1F88256-F891-44F1-A26D-2BFB48E75CBA}" srcOrd="1" destOrd="0" presId="urn:microsoft.com/office/officeart/2005/8/layout/funnel1"/>
    <dgm:cxn modelId="{01222BD9-00B4-44E2-8807-AC5BB03A4CB6}" type="presParOf" srcId="{B91C0304-78B0-4C40-B06B-35BE222DF151}" destId="{C41B0DF3-4CBB-403A-BDA8-94CBEDFFDEE5}" srcOrd="2" destOrd="0" presId="urn:microsoft.com/office/officeart/2005/8/layout/funnel1"/>
    <dgm:cxn modelId="{3F58AE71-064D-4CC7-A649-4BCE97C2DE81}" type="presParOf" srcId="{B91C0304-78B0-4C40-B06B-35BE222DF151}" destId="{E3FB935A-AD8C-431C-BF83-C23654776FDE}" srcOrd="3" destOrd="0" presId="urn:microsoft.com/office/officeart/2005/8/layout/funnel1"/>
    <dgm:cxn modelId="{C3D1665F-D962-4B65-A76B-FB824F2E0F95}" type="presParOf" srcId="{B91C0304-78B0-4C40-B06B-35BE222DF151}" destId="{D68E6EA1-9AD4-461D-9EBB-B8BE7C1331E1}" srcOrd="4" destOrd="0" presId="urn:microsoft.com/office/officeart/2005/8/layout/funnel1"/>
    <dgm:cxn modelId="{327E4712-8A3D-4F6D-B5E8-8B71793C29EB}" type="presParOf" srcId="{B91C0304-78B0-4C40-B06B-35BE222DF151}" destId="{71251657-5FC2-4E22-A1C9-3E95D3956F2B}" srcOrd="5" destOrd="0" presId="urn:microsoft.com/office/officeart/2005/8/layout/funnel1"/>
    <dgm:cxn modelId="{4A08C8CA-7A62-45BB-BC00-77E052ECCAA5}" type="presParOf" srcId="{B91C0304-78B0-4C40-B06B-35BE222DF151}" destId="{BD84EF95-62FD-48EA-AD1D-74027457E637}"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61C04B-73CB-41BB-9316-97D6138BB679}" type="doc">
      <dgm:prSet loTypeId="urn:microsoft.com/office/officeart/2005/8/layout/radial3" loCatId="cycle" qsTypeId="urn:microsoft.com/office/officeart/2005/8/quickstyle/simple5" qsCatId="simple" csTypeId="urn:microsoft.com/office/officeart/2005/8/colors/accent4_5" csCatId="accent4" phldr="1"/>
      <dgm:spPr/>
      <dgm:t>
        <a:bodyPr/>
        <a:lstStyle/>
        <a:p>
          <a:endParaRPr lang="en-US"/>
        </a:p>
      </dgm:t>
    </dgm:pt>
    <dgm:pt modelId="{4D276CFF-3C7E-4CAA-A530-C65B793B822A}">
      <dgm:prSet phldrT="[Text]"/>
      <dgm:spPr/>
      <dgm:t>
        <a:bodyPr/>
        <a:lstStyle/>
        <a:p>
          <a:r>
            <a:rPr lang="en-US" dirty="0" smtClean="0">
              <a:solidFill>
                <a:schemeClr val="bg1"/>
              </a:solidFill>
            </a:rPr>
            <a:t>Components of Cryptography</a:t>
          </a:r>
          <a:endParaRPr lang="en-US" dirty="0">
            <a:solidFill>
              <a:schemeClr val="bg1"/>
            </a:solidFill>
          </a:endParaRPr>
        </a:p>
      </dgm:t>
    </dgm:pt>
    <dgm:pt modelId="{EBC389DE-E310-4EE6-8774-0E4C0BFDCE99}" type="parTrans" cxnId="{5C97929B-1B3F-403A-BA84-A01E7DD4C99E}">
      <dgm:prSet/>
      <dgm:spPr/>
      <dgm:t>
        <a:bodyPr/>
        <a:lstStyle/>
        <a:p>
          <a:endParaRPr lang="en-US">
            <a:solidFill>
              <a:schemeClr val="bg1"/>
            </a:solidFill>
          </a:endParaRPr>
        </a:p>
      </dgm:t>
    </dgm:pt>
    <dgm:pt modelId="{446E3D29-EA27-49E4-B9F9-95A9886E3A87}" type="sibTrans" cxnId="{5C97929B-1B3F-403A-BA84-A01E7DD4C99E}">
      <dgm:prSet/>
      <dgm:spPr/>
      <dgm:t>
        <a:bodyPr/>
        <a:lstStyle/>
        <a:p>
          <a:endParaRPr lang="en-US">
            <a:solidFill>
              <a:schemeClr val="bg1"/>
            </a:solidFill>
          </a:endParaRPr>
        </a:p>
      </dgm:t>
    </dgm:pt>
    <dgm:pt modelId="{D0A6DB02-48CE-4381-841D-469C0FCE1CCB}">
      <dgm:prSet phldrT="[Text]"/>
      <dgm:spPr/>
      <dgm:t>
        <a:bodyPr/>
        <a:lstStyle/>
        <a:p>
          <a:r>
            <a:rPr lang="en-US" b="1" dirty="0" smtClean="0">
              <a:solidFill>
                <a:schemeClr val="bg1"/>
              </a:solidFill>
            </a:rPr>
            <a:t>Confidentiality</a:t>
          </a:r>
          <a:r>
            <a:rPr lang="en-US" dirty="0" smtClean="0">
              <a:solidFill>
                <a:schemeClr val="bg1"/>
              </a:solidFill>
            </a:rPr>
            <a:t>:</a:t>
          </a:r>
          <a:br>
            <a:rPr lang="en-US" dirty="0" smtClean="0">
              <a:solidFill>
                <a:schemeClr val="bg1"/>
              </a:solidFill>
            </a:rPr>
          </a:br>
          <a:r>
            <a:rPr lang="en-US" dirty="0" smtClean="0">
              <a:solidFill>
                <a:schemeClr val="bg1"/>
              </a:solidFill>
            </a:rPr>
            <a:t>Uses encryption to encrypt and hide data.</a:t>
          </a:r>
          <a:endParaRPr lang="en-US" dirty="0">
            <a:solidFill>
              <a:schemeClr val="bg1"/>
            </a:solidFill>
          </a:endParaRPr>
        </a:p>
      </dgm:t>
    </dgm:pt>
    <dgm:pt modelId="{DDD06C86-40DD-43E2-9F95-79BEEC8CEA52}" type="parTrans" cxnId="{D3E366B2-F440-4EA1-B47E-FE0F72A0C20B}">
      <dgm:prSet/>
      <dgm:spPr/>
      <dgm:t>
        <a:bodyPr/>
        <a:lstStyle/>
        <a:p>
          <a:endParaRPr lang="en-US">
            <a:solidFill>
              <a:schemeClr val="bg1"/>
            </a:solidFill>
          </a:endParaRPr>
        </a:p>
      </dgm:t>
    </dgm:pt>
    <dgm:pt modelId="{A6AF17BE-D675-458E-A87A-61318851CF46}" type="sibTrans" cxnId="{D3E366B2-F440-4EA1-B47E-FE0F72A0C20B}">
      <dgm:prSet/>
      <dgm:spPr/>
      <dgm:t>
        <a:bodyPr/>
        <a:lstStyle/>
        <a:p>
          <a:endParaRPr lang="en-US">
            <a:solidFill>
              <a:schemeClr val="bg1"/>
            </a:solidFill>
          </a:endParaRPr>
        </a:p>
      </dgm:t>
    </dgm:pt>
    <dgm:pt modelId="{466F969F-FAAC-4C6A-AFE0-612FF1B5F8E4}">
      <dgm:prSet phldrT="[Text]"/>
      <dgm:spPr/>
      <dgm:t>
        <a:bodyPr/>
        <a:lstStyle/>
        <a:p>
          <a:r>
            <a:rPr lang="en-US" b="1" dirty="0" smtClean="0">
              <a:solidFill>
                <a:schemeClr val="bg1"/>
              </a:solidFill>
            </a:rPr>
            <a:t>Integrity</a:t>
          </a:r>
          <a:r>
            <a:rPr lang="en-US" dirty="0" smtClean="0">
              <a:solidFill>
                <a:schemeClr val="bg1"/>
              </a:solidFill>
            </a:rPr>
            <a:t>:</a:t>
          </a:r>
          <a:br>
            <a:rPr lang="en-US" dirty="0" smtClean="0">
              <a:solidFill>
                <a:schemeClr val="bg1"/>
              </a:solidFill>
            </a:rPr>
          </a:br>
          <a:r>
            <a:rPr lang="en-US" dirty="0" smtClean="0">
              <a:solidFill>
                <a:schemeClr val="bg1"/>
              </a:solidFill>
            </a:rPr>
            <a:t>Uses hashing algorithms to ensure data is unaltered during operation.</a:t>
          </a:r>
          <a:endParaRPr lang="en-US" dirty="0">
            <a:solidFill>
              <a:schemeClr val="bg1"/>
            </a:solidFill>
          </a:endParaRPr>
        </a:p>
      </dgm:t>
    </dgm:pt>
    <dgm:pt modelId="{4C4F653F-6019-4598-8B03-E4192C13D097}" type="parTrans" cxnId="{F8B34147-3582-4BFD-8FF6-5DD4A6ECEC69}">
      <dgm:prSet/>
      <dgm:spPr/>
      <dgm:t>
        <a:bodyPr/>
        <a:lstStyle/>
        <a:p>
          <a:endParaRPr lang="en-US">
            <a:solidFill>
              <a:schemeClr val="bg1"/>
            </a:solidFill>
          </a:endParaRPr>
        </a:p>
      </dgm:t>
    </dgm:pt>
    <dgm:pt modelId="{CD1FA23D-6080-43BF-9930-C3286B34CB50}" type="sibTrans" cxnId="{F8B34147-3582-4BFD-8FF6-5DD4A6ECEC69}">
      <dgm:prSet/>
      <dgm:spPr/>
      <dgm:t>
        <a:bodyPr/>
        <a:lstStyle/>
        <a:p>
          <a:endParaRPr lang="en-US">
            <a:solidFill>
              <a:schemeClr val="bg1"/>
            </a:solidFill>
          </a:endParaRPr>
        </a:p>
      </dgm:t>
    </dgm:pt>
    <dgm:pt modelId="{D87FEF60-376E-4592-9270-0EFD70FC1DAE}">
      <dgm:prSet phldrT="[Text]"/>
      <dgm:spPr/>
      <dgm:t>
        <a:bodyPr/>
        <a:lstStyle/>
        <a:p>
          <a:r>
            <a:rPr lang="en-US" b="1" dirty="0" smtClean="0">
              <a:solidFill>
                <a:schemeClr val="bg1"/>
              </a:solidFill>
            </a:rPr>
            <a:t>Availability</a:t>
          </a:r>
          <a:r>
            <a:rPr lang="en-US" dirty="0" smtClean="0">
              <a:solidFill>
                <a:schemeClr val="bg1"/>
              </a:solidFill>
            </a:rPr>
            <a:t>:</a:t>
          </a:r>
          <a:br>
            <a:rPr lang="en-US" dirty="0" smtClean="0">
              <a:solidFill>
                <a:schemeClr val="bg1"/>
              </a:solidFill>
            </a:rPr>
          </a:br>
          <a:r>
            <a:rPr lang="en-US" dirty="0" smtClean="0">
              <a:solidFill>
                <a:schemeClr val="bg1"/>
              </a:solidFill>
            </a:rPr>
            <a:t>Assures data is accessible. Guaranteed by network hardening mechanisms and backup systems.</a:t>
          </a:r>
          <a:endParaRPr lang="en-US" dirty="0">
            <a:solidFill>
              <a:schemeClr val="bg1"/>
            </a:solidFill>
          </a:endParaRPr>
        </a:p>
      </dgm:t>
    </dgm:pt>
    <dgm:pt modelId="{3C491D4C-FFAD-448C-BC7B-29F6A6482747}" type="parTrans" cxnId="{36F9B584-11BE-4BA5-B067-D285181EE43F}">
      <dgm:prSet/>
      <dgm:spPr/>
      <dgm:t>
        <a:bodyPr/>
        <a:lstStyle/>
        <a:p>
          <a:endParaRPr lang="en-US">
            <a:solidFill>
              <a:schemeClr val="bg1"/>
            </a:solidFill>
          </a:endParaRPr>
        </a:p>
      </dgm:t>
    </dgm:pt>
    <dgm:pt modelId="{58560E0A-5048-4942-A345-D1CA7AF85E3D}" type="sibTrans" cxnId="{36F9B584-11BE-4BA5-B067-D285181EE43F}">
      <dgm:prSet/>
      <dgm:spPr/>
      <dgm:t>
        <a:bodyPr/>
        <a:lstStyle/>
        <a:p>
          <a:endParaRPr lang="en-US">
            <a:solidFill>
              <a:schemeClr val="bg1"/>
            </a:solidFill>
          </a:endParaRPr>
        </a:p>
      </dgm:t>
    </dgm:pt>
    <dgm:pt modelId="{74854B79-0C02-40E6-81C6-A86EEDD15DEF}">
      <dgm:prSet phldrT="[Text]"/>
      <dgm:spPr/>
      <dgm:t>
        <a:bodyPr/>
        <a:lstStyle/>
        <a:p>
          <a:endParaRPr lang="en-US" dirty="0">
            <a:solidFill>
              <a:schemeClr val="bg1"/>
            </a:solidFill>
          </a:endParaRPr>
        </a:p>
      </dgm:t>
    </dgm:pt>
    <dgm:pt modelId="{7E4D4526-8D1F-43C0-8F3F-CA7590F89E12}" type="parTrans" cxnId="{6F36AB22-8CBE-4009-8224-6A4230E94DCA}">
      <dgm:prSet/>
      <dgm:spPr/>
      <dgm:t>
        <a:bodyPr/>
        <a:lstStyle/>
        <a:p>
          <a:endParaRPr lang="en-US">
            <a:solidFill>
              <a:schemeClr val="bg1"/>
            </a:solidFill>
          </a:endParaRPr>
        </a:p>
      </dgm:t>
    </dgm:pt>
    <dgm:pt modelId="{B34373E4-5FB5-4F56-92E3-C2733D2E99BC}" type="sibTrans" cxnId="{6F36AB22-8CBE-4009-8224-6A4230E94DCA}">
      <dgm:prSet/>
      <dgm:spPr/>
      <dgm:t>
        <a:bodyPr/>
        <a:lstStyle/>
        <a:p>
          <a:endParaRPr lang="en-US">
            <a:solidFill>
              <a:schemeClr val="bg1"/>
            </a:solidFill>
          </a:endParaRPr>
        </a:p>
      </dgm:t>
    </dgm:pt>
    <dgm:pt modelId="{55C8CD80-2526-4D30-B069-B4066BB165F3}" type="pres">
      <dgm:prSet presAssocID="{8161C04B-73CB-41BB-9316-97D6138BB679}" presName="composite" presStyleCnt="0">
        <dgm:presLayoutVars>
          <dgm:chMax val="1"/>
          <dgm:dir/>
          <dgm:resizeHandles val="exact"/>
        </dgm:presLayoutVars>
      </dgm:prSet>
      <dgm:spPr/>
      <dgm:t>
        <a:bodyPr/>
        <a:lstStyle/>
        <a:p>
          <a:endParaRPr lang="en-US"/>
        </a:p>
      </dgm:t>
    </dgm:pt>
    <dgm:pt modelId="{4A81D075-8890-4860-82B3-1469B14BF28A}" type="pres">
      <dgm:prSet presAssocID="{8161C04B-73CB-41BB-9316-97D6138BB679}" presName="radial" presStyleCnt="0">
        <dgm:presLayoutVars>
          <dgm:animLvl val="ctr"/>
        </dgm:presLayoutVars>
      </dgm:prSet>
      <dgm:spPr/>
    </dgm:pt>
    <dgm:pt modelId="{FB437DA2-C93F-4D67-8B82-CD910D7F42AA}" type="pres">
      <dgm:prSet presAssocID="{4D276CFF-3C7E-4CAA-A530-C65B793B822A}" presName="centerShape" presStyleLbl="vennNode1" presStyleIdx="0" presStyleCnt="4"/>
      <dgm:spPr/>
      <dgm:t>
        <a:bodyPr/>
        <a:lstStyle/>
        <a:p>
          <a:endParaRPr lang="en-US"/>
        </a:p>
      </dgm:t>
    </dgm:pt>
    <dgm:pt modelId="{3BA2AD59-49BB-44E3-8B6E-DD0BA65AE17A}" type="pres">
      <dgm:prSet presAssocID="{D0A6DB02-48CE-4381-841D-469C0FCE1CCB}" presName="node" presStyleLbl="vennNode1" presStyleIdx="1" presStyleCnt="4">
        <dgm:presLayoutVars>
          <dgm:bulletEnabled val="1"/>
        </dgm:presLayoutVars>
      </dgm:prSet>
      <dgm:spPr/>
      <dgm:t>
        <a:bodyPr/>
        <a:lstStyle/>
        <a:p>
          <a:endParaRPr lang="en-US"/>
        </a:p>
      </dgm:t>
    </dgm:pt>
    <dgm:pt modelId="{8E384EBE-DA1E-4650-B150-60E26CC28427}" type="pres">
      <dgm:prSet presAssocID="{466F969F-FAAC-4C6A-AFE0-612FF1B5F8E4}" presName="node" presStyleLbl="vennNode1" presStyleIdx="2" presStyleCnt="4">
        <dgm:presLayoutVars>
          <dgm:bulletEnabled val="1"/>
        </dgm:presLayoutVars>
      </dgm:prSet>
      <dgm:spPr/>
      <dgm:t>
        <a:bodyPr/>
        <a:lstStyle/>
        <a:p>
          <a:endParaRPr lang="en-US"/>
        </a:p>
      </dgm:t>
    </dgm:pt>
    <dgm:pt modelId="{00465CD9-66FC-48ED-AC4F-ADCCAC0E7673}" type="pres">
      <dgm:prSet presAssocID="{D87FEF60-376E-4592-9270-0EFD70FC1DAE}" presName="node" presStyleLbl="vennNode1" presStyleIdx="3" presStyleCnt="4">
        <dgm:presLayoutVars>
          <dgm:bulletEnabled val="1"/>
        </dgm:presLayoutVars>
      </dgm:prSet>
      <dgm:spPr/>
      <dgm:t>
        <a:bodyPr/>
        <a:lstStyle/>
        <a:p>
          <a:endParaRPr lang="en-US"/>
        </a:p>
      </dgm:t>
    </dgm:pt>
  </dgm:ptLst>
  <dgm:cxnLst>
    <dgm:cxn modelId="{BB15470A-D0E6-473A-B353-4D2C8BFB3791}" type="presOf" srcId="{466F969F-FAAC-4C6A-AFE0-612FF1B5F8E4}" destId="{8E384EBE-DA1E-4650-B150-60E26CC28427}" srcOrd="0" destOrd="0" presId="urn:microsoft.com/office/officeart/2005/8/layout/radial3"/>
    <dgm:cxn modelId="{F8B34147-3582-4BFD-8FF6-5DD4A6ECEC69}" srcId="{4D276CFF-3C7E-4CAA-A530-C65B793B822A}" destId="{466F969F-FAAC-4C6A-AFE0-612FF1B5F8E4}" srcOrd="1" destOrd="0" parTransId="{4C4F653F-6019-4598-8B03-E4192C13D097}" sibTransId="{CD1FA23D-6080-43BF-9930-C3286B34CB50}"/>
    <dgm:cxn modelId="{6F36AB22-8CBE-4009-8224-6A4230E94DCA}" srcId="{8161C04B-73CB-41BB-9316-97D6138BB679}" destId="{74854B79-0C02-40E6-81C6-A86EEDD15DEF}" srcOrd="1" destOrd="0" parTransId="{7E4D4526-8D1F-43C0-8F3F-CA7590F89E12}" sibTransId="{B34373E4-5FB5-4F56-92E3-C2733D2E99BC}"/>
    <dgm:cxn modelId="{D3E366B2-F440-4EA1-B47E-FE0F72A0C20B}" srcId="{4D276CFF-3C7E-4CAA-A530-C65B793B822A}" destId="{D0A6DB02-48CE-4381-841D-469C0FCE1CCB}" srcOrd="0" destOrd="0" parTransId="{DDD06C86-40DD-43E2-9F95-79BEEC8CEA52}" sibTransId="{A6AF17BE-D675-458E-A87A-61318851CF46}"/>
    <dgm:cxn modelId="{10AC930F-001C-4D2F-ACDF-131616681DD1}" type="presOf" srcId="{4D276CFF-3C7E-4CAA-A530-C65B793B822A}" destId="{FB437DA2-C93F-4D67-8B82-CD910D7F42AA}" srcOrd="0" destOrd="0" presId="urn:microsoft.com/office/officeart/2005/8/layout/radial3"/>
    <dgm:cxn modelId="{DB52A2BC-902D-4889-B2E4-F99C227D5D32}" type="presOf" srcId="{D0A6DB02-48CE-4381-841D-469C0FCE1CCB}" destId="{3BA2AD59-49BB-44E3-8B6E-DD0BA65AE17A}" srcOrd="0" destOrd="0" presId="urn:microsoft.com/office/officeart/2005/8/layout/radial3"/>
    <dgm:cxn modelId="{5C97929B-1B3F-403A-BA84-A01E7DD4C99E}" srcId="{8161C04B-73CB-41BB-9316-97D6138BB679}" destId="{4D276CFF-3C7E-4CAA-A530-C65B793B822A}" srcOrd="0" destOrd="0" parTransId="{EBC389DE-E310-4EE6-8774-0E4C0BFDCE99}" sibTransId="{446E3D29-EA27-49E4-B9F9-95A9886E3A87}"/>
    <dgm:cxn modelId="{36F9B584-11BE-4BA5-B067-D285181EE43F}" srcId="{4D276CFF-3C7E-4CAA-A530-C65B793B822A}" destId="{D87FEF60-376E-4592-9270-0EFD70FC1DAE}" srcOrd="2" destOrd="0" parTransId="{3C491D4C-FFAD-448C-BC7B-29F6A6482747}" sibTransId="{58560E0A-5048-4942-A345-D1CA7AF85E3D}"/>
    <dgm:cxn modelId="{9E15E47F-9328-4591-98B0-5C786F1D3E1A}" type="presOf" srcId="{D87FEF60-376E-4592-9270-0EFD70FC1DAE}" destId="{00465CD9-66FC-48ED-AC4F-ADCCAC0E7673}" srcOrd="0" destOrd="0" presId="urn:microsoft.com/office/officeart/2005/8/layout/radial3"/>
    <dgm:cxn modelId="{1688E179-F3AE-45C7-B01F-61FD2CED3217}" type="presOf" srcId="{8161C04B-73CB-41BB-9316-97D6138BB679}" destId="{55C8CD80-2526-4D30-B069-B4066BB165F3}" srcOrd="0" destOrd="0" presId="urn:microsoft.com/office/officeart/2005/8/layout/radial3"/>
    <dgm:cxn modelId="{0D433633-D81A-41EB-854E-81E72EC1E18E}" type="presParOf" srcId="{55C8CD80-2526-4D30-B069-B4066BB165F3}" destId="{4A81D075-8890-4860-82B3-1469B14BF28A}" srcOrd="0" destOrd="0" presId="urn:microsoft.com/office/officeart/2005/8/layout/radial3"/>
    <dgm:cxn modelId="{94ACD948-42B2-4EB5-9E40-0A2A286DAF5A}" type="presParOf" srcId="{4A81D075-8890-4860-82B3-1469B14BF28A}" destId="{FB437DA2-C93F-4D67-8B82-CD910D7F42AA}" srcOrd="0" destOrd="0" presId="urn:microsoft.com/office/officeart/2005/8/layout/radial3"/>
    <dgm:cxn modelId="{A128A70D-5E10-4EC2-9E6B-D7660833907F}" type="presParOf" srcId="{4A81D075-8890-4860-82B3-1469B14BF28A}" destId="{3BA2AD59-49BB-44E3-8B6E-DD0BA65AE17A}" srcOrd="1" destOrd="0" presId="urn:microsoft.com/office/officeart/2005/8/layout/radial3"/>
    <dgm:cxn modelId="{408B0B55-981E-4C72-B284-658282E91A2D}" type="presParOf" srcId="{4A81D075-8890-4860-82B3-1469B14BF28A}" destId="{8E384EBE-DA1E-4650-B150-60E26CC28427}" srcOrd="2" destOrd="0" presId="urn:microsoft.com/office/officeart/2005/8/layout/radial3"/>
    <dgm:cxn modelId="{C2EA5120-A420-4639-988A-2E393F31D43D}" type="presParOf" srcId="{4A81D075-8890-4860-82B3-1469B14BF28A}" destId="{00465CD9-66FC-48ED-AC4F-ADCCAC0E7673}"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F3C7C5-8179-48B7-AA78-BC77024FDD21}" type="doc">
      <dgm:prSet loTypeId="urn:microsoft.com/office/officeart/2005/8/layout/radial3" loCatId="cycle" qsTypeId="urn:microsoft.com/office/officeart/2005/8/quickstyle/simple5" qsCatId="simple" csTypeId="urn:microsoft.com/office/officeart/2005/8/colors/accent4_5" csCatId="accent4" phldr="1"/>
      <dgm:spPr/>
      <dgm:t>
        <a:bodyPr/>
        <a:lstStyle/>
        <a:p>
          <a:endParaRPr lang="en-US"/>
        </a:p>
      </dgm:t>
    </dgm:pt>
    <dgm:pt modelId="{ED08EC57-18A3-4613-A611-34A5A44503A8}">
      <dgm:prSet phldrT="[Text]"/>
      <dgm:spPr/>
      <dgm:t>
        <a:bodyPr/>
        <a:lstStyle/>
        <a:p>
          <a:r>
            <a:rPr lang="en-US" dirty="0" err="1" smtClean="0">
              <a:solidFill>
                <a:schemeClr val="bg1"/>
              </a:solidFill>
            </a:rPr>
            <a:t>SecureX</a:t>
          </a:r>
          <a:endParaRPr lang="en-US" dirty="0">
            <a:solidFill>
              <a:schemeClr val="bg1"/>
            </a:solidFill>
          </a:endParaRPr>
        </a:p>
      </dgm:t>
    </dgm:pt>
    <dgm:pt modelId="{5250E252-8DA6-4F1A-BC7D-782C6565C5D2}" type="parTrans" cxnId="{6D2FEF9F-8C04-4047-A4D7-14FCDCBB0685}">
      <dgm:prSet/>
      <dgm:spPr/>
      <dgm:t>
        <a:bodyPr/>
        <a:lstStyle/>
        <a:p>
          <a:endParaRPr lang="en-US">
            <a:solidFill>
              <a:schemeClr val="bg1"/>
            </a:solidFill>
          </a:endParaRPr>
        </a:p>
      </dgm:t>
    </dgm:pt>
    <dgm:pt modelId="{C75797BF-9273-4B1E-969F-E9B9EF72D0AC}" type="sibTrans" cxnId="{6D2FEF9F-8C04-4047-A4D7-14FCDCBB0685}">
      <dgm:prSet/>
      <dgm:spPr/>
      <dgm:t>
        <a:bodyPr/>
        <a:lstStyle/>
        <a:p>
          <a:endParaRPr lang="en-US">
            <a:solidFill>
              <a:schemeClr val="bg1"/>
            </a:solidFill>
          </a:endParaRPr>
        </a:p>
      </dgm:t>
    </dgm:pt>
    <dgm:pt modelId="{C65B2C4A-D428-4047-80B3-0BB8DF094987}">
      <dgm:prSet phldrT="[Text]"/>
      <dgm:spPr/>
      <dgm:t>
        <a:bodyPr/>
        <a:lstStyle/>
        <a:p>
          <a:r>
            <a:rPr lang="en-US" dirty="0" smtClean="0">
              <a:solidFill>
                <a:schemeClr val="bg1"/>
              </a:solidFill>
            </a:rPr>
            <a:t>Server Edge and Branch</a:t>
          </a:r>
          <a:endParaRPr lang="en-US" dirty="0">
            <a:solidFill>
              <a:schemeClr val="bg1"/>
            </a:solidFill>
          </a:endParaRPr>
        </a:p>
      </dgm:t>
    </dgm:pt>
    <dgm:pt modelId="{51AA276C-B533-4D4C-8A07-424189906E2F}" type="parTrans" cxnId="{058F6D54-9577-45DC-B968-6DF5F920404B}">
      <dgm:prSet/>
      <dgm:spPr/>
      <dgm:t>
        <a:bodyPr/>
        <a:lstStyle/>
        <a:p>
          <a:endParaRPr lang="en-US">
            <a:solidFill>
              <a:schemeClr val="bg1"/>
            </a:solidFill>
          </a:endParaRPr>
        </a:p>
      </dgm:t>
    </dgm:pt>
    <dgm:pt modelId="{669E8408-96F7-4688-AC90-27EE303EA9D9}" type="sibTrans" cxnId="{058F6D54-9577-45DC-B968-6DF5F920404B}">
      <dgm:prSet/>
      <dgm:spPr/>
      <dgm:t>
        <a:bodyPr/>
        <a:lstStyle/>
        <a:p>
          <a:endParaRPr lang="en-US">
            <a:solidFill>
              <a:schemeClr val="bg1"/>
            </a:solidFill>
          </a:endParaRPr>
        </a:p>
      </dgm:t>
    </dgm:pt>
    <dgm:pt modelId="{4FD07C35-8F7C-4D9D-82F2-8546FC811BD6}">
      <dgm:prSet phldrT="[Text]"/>
      <dgm:spPr/>
      <dgm:t>
        <a:bodyPr/>
        <a:lstStyle/>
        <a:p>
          <a:r>
            <a:rPr lang="en-US" dirty="0" smtClean="0">
              <a:solidFill>
                <a:schemeClr val="bg1"/>
              </a:solidFill>
            </a:rPr>
            <a:t>Secure Email and Web</a:t>
          </a:r>
          <a:endParaRPr lang="en-US" dirty="0">
            <a:solidFill>
              <a:schemeClr val="bg1"/>
            </a:solidFill>
          </a:endParaRPr>
        </a:p>
      </dgm:t>
    </dgm:pt>
    <dgm:pt modelId="{26F36336-4DAA-443B-AA9D-6D901AB0E1C9}" type="parTrans" cxnId="{94317F8C-2105-4457-BE02-13C4263C5171}">
      <dgm:prSet/>
      <dgm:spPr/>
      <dgm:t>
        <a:bodyPr/>
        <a:lstStyle/>
        <a:p>
          <a:endParaRPr lang="en-US">
            <a:solidFill>
              <a:schemeClr val="bg1"/>
            </a:solidFill>
          </a:endParaRPr>
        </a:p>
      </dgm:t>
    </dgm:pt>
    <dgm:pt modelId="{23BE83ED-E605-4715-ACBF-E0900090F2B0}" type="sibTrans" cxnId="{94317F8C-2105-4457-BE02-13C4263C5171}">
      <dgm:prSet/>
      <dgm:spPr/>
      <dgm:t>
        <a:bodyPr/>
        <a:lstStyle/>
        <a:p>
          <a:endParaRPr lang="en-US">
            <a:solidFill>
              <a:schemeClr val="bg1"/>
            </a:solidFill>
          </a:endParaRPr>
        </a:p>
      </dgm:t>
    </dgm:pt>
    <dgm:pt modelId="{C74B23FE-31CC-40B3-9904-3767F4761C79}">
      <dgm:prSet phldrT="[Text]"/>
      <dgm:spPr/>
      <dgm:t>
        <a:bodyPr/>
        <a:lstStyle/>
        <a:p>
          <a:r>
            <a:rPr lang="en-US" dirty="0" smtClean="0">
              <a:solidFill>
                <a:schemeClr val="bg1"/>
              </a:solidFill>
            </a:rPr>
            <a:t>Secure Mobility</a:t>
          </a:r>
          <a:endParaRPr lang="en-US" dirty="0">
            <a:solidFill>
              <a:schemeClr val="bg1"/>
            </a:solidFill>
          </a:endParaRPr>
        </a:p>
      </dgm:t>
    </dgm:pt>
    <dgm:pt modelId="{E21D5DB7-4ABC-42CE-B434-8E7BCC5B11B9}" type="parTrans" cxnId="{5AB72D0B-96C7-421F-99D3-5F90DF89093A}">
      <dgm:prSet/>
      <dgm:spPr/>
      <dgm:t>
        <a:bodyPr/>
        <a:lstStyle/>
        <a:p>
          <a:endParaRPr lang="en-US">
            <a:solidFill>
              <a:schemeClr val="bg1"/>
            </a:solidFill>
          </a:endParaRPr>
        </a:p>
      </dgm:t>
    </dgm:pt>
    <dgm:pt modelId="{D539777C-0331-470A-BC9B-D803B57F4A10}" type="sibTrans" cxnId="{5AB72D0B-96C7-421F-99D3-5F90DF89093A}">
      <dgm:prSet/>
      <dgm:spPr/>
      <dgm:t>
        <a:bodyPr/>
        <a:lstStyle/>
        <a:p>
          <a:endParaRPr lang="en-US">
            <a:solidFill>
              <a:schemeClr val="bg1"/>
            </a:solidFill>
          </a:endParaRPr>
        </a:p>
      </dgm:t>
    </dgm:pt>
    <dgm:pt modelId="{9B8A84B6-2C30-4CCB-B643-1A3E32E52D5D}">
      <dgm:prSet phldrT="[Text]"/>
      <dgm:spPr/>
      <dgm:t>
        <a:bodyPr/>
        <a:lstStyle/>
        <a:p>
          <a:r>
            <a:rPr lang="en-US" dirty="0" smtClean="0">
              <a:solidFill>
                <a:schemeClr val="bg1"/>
              </a:solidFill>
            </a:rPr>
            <a:t>Secure Access</a:t>
          </a:r>
          <a:endParaRPr lang="en-US" dirty="0">
            <a:solidFill>
              <a:schemeClr val="bg1"/>
            </a:solidFill>
          </a:endParaRPr>
        </a:p>
      </dgm:t>
    </dgm:pt>
    <dgm:pt modelId="{849204D7-D019-46D9-95C6-258596BE1EDB}" type="parTrans" cxnId="{A6D47761-B6CE-444B-9CE4-DC5686ED8954}">
      <dgm:prSet/>
      <dgm:spPr/>
      <dgm:t>
        <a:bodyPr/>
        <a:lstStyle/>
        <a:p>
          <a:endParaRPr lang="en-US">
            <a:solidFill>
              <a:schemeClr val="bg1"/>
            </a:solidFill>
          </a:endParaRPr>
        </a:p>
      </dgm:t>
    </dgm:pt>
    <dgm:pt modelId="{F83A9A5F-0887-4025-8EF3-2A378324FAFF}" type="sibTrans" cxnId="{A6D47761-B6CE-444B-9CE4-DC5686ED8954}">
      <dgm:prSet/>
      <dgm:spPr/>
      <dgm:t>
        <a:bodyPr/>
        <a:lstStyle/>
        <a:p>
          <a:endParaRPr lang="en-US">
            <a:solidFill>
              <a:schemeClr val="bg1"/>
            </a:solidFill>
          </a:endParaRPr>
        </a:p>
      </dgm:t>
    </dgm:pt>
    <dgm:pt modelId="{477F4585-18DA-4834-B8D0-C1E258A9094D}">
      <dgm:prSet phldrT="[Text]"/>
      <dgm:spPr/>
      <dgm:t>
        <a:bodyPr/>
        <a:lstStyle/>
        <a:p>
          <a:r>
            <a:rPr lang="en-US" dirty="0" smtClean="0">
              <a:solidFill>
                <a:schemeClr val="bg1"/>
              </a:solidFill>
            </a:rPr>
            <a:t>Secure Data Center and Virtualization</a:t>
          </a:r>
          <a:endParaRPr lang="en-US" dirty="0">
            <a:solidFill>
              <a:schemeClr val="bg1"/>
            </a:solidFill>
          </a:endParaRPr>
        </a:p>
      </dgm:t>
    </dgm:pt>
    <dgm:pt modelId="{6A3E8BD2-F8DD-4392-893E-7408D2C3F6B1}" type="parTrans" cxnId="{E70D015A-0FB1-4D57-BFA0-831FF908BCA0}">
      <dgm:prSet/>
      <dgm:spPr/>
      <dgm:t>
        <a:bodyPr/>
        <a:lstStyle/>
        <a:p>
          <a:endParaRPr lang="en-US">
            <a:solidFill>
              <a:schemeClr val="bg1"/>
            </a:solidFill>
          </a:endParaRPr>
        </a:p>
      </dgm:t>
    </dgm:pt>
    <dgm:pt modelId="{3B3528BD-6585-4381-9C4F-01AAA59C7084}" type="sibTrans" cxnId="{E70D015A-0FB1-4D57-BFA0-831FF908BCA0}">
      <dgm:prSet/>
      <dgm:spPr/>
      <dgm:t>
        <a:bodyPr/>
        <a:lstStyle/>
        <a:p>
          <a:endParaRPr lang="en-US">
            <a:solidFill>
              <a:schemeClr val="bg1"/>
            </a:solidFill>
          </a:endParaRPr>
        </a:p>
      </dgm:t>
    </dgm:pt>
    <dgm:pt modelId="{E3ED2FFD-A371-4AB7-8602-72CE3061F365}" type="pres">
      <dgm:prSet presAssocID="{B4F3C7C5-8179-48B7-AA78-BC77024FDD21}" presName="composite" presStyleCnt="0">
        <dgm:presLayoutVars>
          <dgm:chMax val="1"/>
          <dgm:dir/>
          <dgm:resizeHandles val="exact"/>
        </dgm:presLayoutVars>
      </dgm:prSet>
      <dgm:spPr/>
      <dgm:t>
        <a:bodyPr/>
        <a:lstStyle/>
        <a:p>
          <a:endParaRPr lang="en-US"/>
        </a:p>
      </dgm:t>
    </dgm:pt>
    <dgm:pt modelId="{A2F9D99D-17B6-49F9-9963-64A07CEB4844}" type="pres">
      <dgm:prSet presAssocID="{B4F3C7C5-8179-48B7-AA78-BC77024FDD21}" presName="radial" presStyleCnt="0">
        <dgm:presLayoutVars>
          <dgm:animLvl val="ctr"/>
        </dgm:presLayoutVars>
      </dgm:prSet>
      <dgm:spPr/>
    </dgm:pt>
    <dgm:pt modelId="{B9B0BEBD-F63D-477E-887B-0709E06B15FF}" type="pres">
      <dgm:prSet presAssocID="{ED08EC57-18A3-4613-A611-34A5A44503A8}" presName="centerShape" presStyleLbl="vennNode1" presStyleIdx="0" presStyleCnt="6"/>
      <dgm:spPr/>
      <dgm:t>
        <a:bodyPr/>
        <a:lstStyle/>
        <a:p>
          <a:endParaRPr lang="en-US"/>
        </a:p>
      </dgm:t>
    </dgm:pt>
    <dgm:pt modelId="{6E2C0800-75AA-4914-8C88-54DA3B2CAF10}" type="pres">
      <dgm:prSet presAssocID="{C65B2C4A-D428-4047-80B3-0BB8DF094987}" presName="node" presStyleLbl="vennNode1" presStyleIdx="1" presStyleCnt="6">
        <dgm:presLayoutVars>
          <dgm:bulletEnabled val="1"/>
        </dgm:presLayoutVars>
      </dgm:prSet>
      <dgm:spPr/>
      <dgm:t>
        <a:bodyPr/>
        <a:lstStyle/>
        <a:p>
          <a:endParaRPr lang="en-US"/>
        </a:p>
      </dgm:t>
    </dgm:pt>
    <dgm:pt modelId="{0B3BFC79-05B8-4FD5-B51E-2CF50EB463FB}" type="pres">
      <dgm:prSet presAssocID="{4FD07C35-8F7C-4D9D-82F2-8546FC811BD6}" presName="node" presStyleLbl="vennNode1" presStyleIdx="2" presStyleCnt="6">
        <dgm:presLayoutVars>
          <dgm:bulletEnabled val="1"/>
        </dgm:presLayoutVars>
      </dgm:prSet>
      <dgm:spPr/>
      <dgm:t>
        <a:bodyPr/>
        <a:lstStyle/>
        <a:p>
          <a:endParaRPr lang="en-US"/>
        </a:p>
      </dgm:t>
    </dgm:pt>
    <dgm:pt modelId="{8A70B5EE-7731-42E3-BBCB-E16D96164FCB}" type="pres">
      <dgm:prSet presAssocID="{C74B23FE-31CC-40B3-9904-3767F4761C79}" presName="node" presStyleLbl="vennNode1" presStyleIdx="3" presStyleCnt="6">
        <dgm:presLayoutVars>
          <dgm:bulletEnabled val="1"/>
        </dgm:presLayoutVars>
      </dgm:prSet>
      <dgm:spPr/>
      <dgm:t>
        <a:bodyPr/>
        <a:lstStyle/>
        <a:p>
          <a:endParaRPr lang="en-US"/>
        </a:p>
      </dgm:t>
    </dgm:pt>
    <dgm:pt modelId="{26B154A1-46D8-4190-BE07-F15537BB6F0D}" type="pres">
      <dgm:prSet presAssocID="{9B8A84B6-2C30-4CCB-B643-1A3E32E52D5D}" presName="node" presStyleLbl="vennNode1" presStyleIdx="4" presStyleCnt="6">
        <dgm:presLayoutVars>
          <dgm:bulletEnabled val="1"/>
        </dgm:presLayoutVars>
      </dgm:prSet>
      <dgm:spPr/>
      <dgm:t>
        <a:bodyPr/>
        <a:lstStyle/>
        <a:p>
          <a:endParaRPr lang="en-US"/>
        </a:p>
      </dgm:t>
    </dgm:pt>
    <dgm:pt modelId="{07AF4EB3-1059-41A7-90CD-6EAEB387DF67}" type="pres">
      <dgm:prSet presAssocID="{477F4585-18DA-4834-B8D0-C1E258A9094D}" presName="node" presStyleLbl="vennNode1" presStyleIdx="5" presStyleCnt="6">
        <dgm:presLayoutVars>
          <dgm:bulletEnabled val="1"/>
        </dgm:presLayoutVars>
      </dgm:prSet>
      <dgm:spPr/>
      <dgm:t>
        <a:bodyPr/>
        <a:lstStyle/>
        <a:p>
          <a:endParaRPr lang="en-US"/>
        </a:p>
      </dgm:t>
    </dgm:pt>
  </dgm:ptLst>
  <dgm:cxnLst>
    <dgm:cxn modelId="{1BB1071E-898C-4017-BD97-585BC028C4A7}" type="presOf" srcId="{477F4585-18DA-4834-B8D0-C1E258A9094D}" destId="{07AF4EB3-1059-41A7-90CD-6EAEB387DF67}" srcOrd="0" destOrd="0" presId="urn:microsoft.com/office/officeart/2005/8/layout/radial3"/>
    <dgm:cxn modelId="{A6D47761-B6CE-444B-9CE4-DC5686ED8954}" srcId="{ED08EC57-18A3-4613-A611-34A5A44503A8}" destId="{9B8A84B6-2C30-4CCB-B643-1A3E32E52D5D}" srcOrd="3" destOrd="0" parTransId="{849204D7-D019-46D9-95C6-258596BE1EDB}" sibTransId="{F83A9A5F-0887-4025-8EF3-2A378324FAFF}"/>
    <dgm:cxn modelId="{5AB76FBB-EAEC-4040-BD16-B37AE2FD7DB2}" type="presOf" srcId="{9B8A84B6-2C30-4CCB-B643-1A3E32E52D5D}" destId="{26B154A1-46D8-4190-BE07-F15537BB6F0D}" srcOrd="0" destOrd="0" presId="urn:microsoft.com/office/officeart/2005/8/layout/radial3"/>
    <dgm:cxn modelId="{0C0611DD-9097-435C-AC84-D4E5C71F6BDD}" type="presOf" srcId="{ED08EC57-18A3-4613-A611-34A5A44503A8}" destId="{B9B0BEBD-F63D-477E-887B-0709E06B15FF}" srcOrd="0" destOrd="0" presId="urn:microsoft.com/office/officeart/2005/8/layout/radial3"/>
    <dgm:cxn modelId="{94317F8C-2105-4457-BE02-13C4263C5171}" srcId="{ED08EC57-18A3-4613-A611-34A5A44503A8}" destId="{4FD07C35-8F7C-4D9D-82F2-8546FC811BD6}" srcOrd="1" destOrd="0" parTransId="{26F36336-4DAA-443B-AA9D-6D901AB0E1C9}" sibTransId="{23BE83ED-E605-4715-ACBF-E0900090F2B0}"/>
    <dgm:cxn modelId="{E4B96B5B-D010-4B80-84F7-27F14C6EBFBF}" type="presOf" srcId="{B4F3C7C5-8179-48B7-AA78-BC77024FDD21}" destId="{E3ED2FFD-A371-4AB7-8602-72CE3061F365}" srcOrd="0" destOrd="0" presId="urn:microsoft.com/office/officeart/2005/8/layout/radial3"/>
    <dgm:cxn modelId="{E70D015A-0FB1-4D57-BFA0-831FF908BCA0}" srcId="{ED08EC57-18A3-4613-A611-34A5A44503A8}" destId="{477F4585-18DA-4834-B8D0-C1E258A9094D}" srcOrd="4" destOrd="0" parTransId="{6A3E8BD2-F8DD-4392-893E-7408D2C3F6B1}" sibTransId="{3B3528BD-6585-4381-9C4F-01AAA59C7084}"/>
    <dgm:cxn modelId="{5AB72D0B-96C7-421F-99D3-5F90DF89093A}" srcId="{ED08EC57-18A3-4613-A611-34A5A44503A8}" destId="{C74B23FE-31CC-40B3-9904-3767F4761C79}" srcOrd="2" destOrd="0" parTransId="{E21D5DB7-4ABC-42CE-B434-8E7BCC5B11B9}" sibTransId="{D539777C-0331-470A-BC9B-D803B57F4A10}"/>
    <dgm:cxn modelId="{72A4D922-4ACD-48EB-9981-5CBBDC4ACB9B}" type="presOf" srcId="{4FD07C35-8F7C-4D9D-82F2-8546FC811BD6}" destId="{0B3BFC79-05B8-4FD5-B51E-2CF50EB463FB}" srcOrd="0" destOrd="0" presId="urn:microsoft.com/office/officeart/2005/8/layout/radial3"/>
    <dgm:cxn modelId="{FCD893CE-E642-48AC-A7EF-AB6EF17FB332}" type="presOf" srcId="{C65B2C4A-D428-4047-80B3-0BB8DF094987}" destId="{6E2C0800-75AA-4914-8C88-54DA3B2CAF10}" srcOrd="0" destOrd="0" presId="urn:microsoft.com/office/officeart/2005/8/layout/radial3"/>
    <dgm:cxn modelId="{058F6D54-9577-45DC-B968-6DF5F920404B}" srcId="{ED08EC57-18A3-4613-A611-34A5A44503A8}" destId="{C65B2C4A-D428-4047-80B3-0BB8DF094987}" srcOrd="0" destOrd="0" parTransId="{51AA276C-B533-4D4C-8A07-424189906E2F}" sibTransId="{669E8408-96F7-4688-AC90-27EE303EA9D9}"/>
    <dgm:cxn modelId="{9CD10BCC-7A48-43AC-A18B-DEE5B570D284}" type="presOf" srcId="{C74B23FE-31CC-40B3-9904-3767F4761C79}" destId="{8A70B5EE-7731-42E3-BBCB-E16D96164FCB}" srcOrd="0" destOrd="0" presId="urn:microsoft.com/office/officeart/2005/8/layout/radial3"/>
    <dgm:cxn modelId="{6D2FEF9F-8C04-4047-A4D7-14FCDCBB0685}" srcId="{B4F3C7C5-8179-48B7-AA78-BC77024FDD21}" destId="{ED08EC57-18A3-4613-A611-34A5A44503A8}" srcOrd="0" destOrd="0" parTransId="{5250E252-8DA6-4F1A-BC7D-782C6565C5D2}" sibTransId="{C75797BF-9273-4B1E-969F-E9B9EF72D0AC}"/>
    <dgm:cxn modelId="{92DE12B2-5152-4F69-9EE6-60B2647093BF}" type="presParOf" srcId="{E3ED2FFD-A371-4AB7-8602-72CE3061F365}" destId="{A2F9D99D-17B6-49F9-9963-64A07CEB4844}" srcOrd="0" destOrd="0" presId="urn:microsoft.com/office/officeart/2005/8/layout/radial3"/>
    <dgm:cxn modelId="{056BBA5D-2CA8-4532-8D83-3F1593F87E4A}" type="presParOf" srcId="{A2F9D99D-17B6-49F9-9963-64A07CEB4844}" destId="{B9B0BEBD-F63D-477E-887B-0709E06B15FF}" srcOrd="0" destOrd="0" presId="urn:microsoft.com/office/officeart/2005/8/layout/radial3"/>
    <dgm:cxn modelId="{1376904D-747E-4F5A-A6C5-D254833E8A1F}" type="presParOf" srcId="{A2F9D99D-17B6-49F9-9963-64A07CEB4844}" destId="{6E2C0800-75AA-4914-8C88-54DA3B2CAF10}" srcOrd="1" destOrd="0" presId="urn:microsoft.com/office/officeart/2005/8/layout/radial3"/>
    <dgm:cxn modelId="{BD7307BA-5289-4E00-B7D0-BBCD706D6256}" type="presParOf" srcId="{A2F9D99D-17B6-49F9-9963-64A07CEB4844}" destId="{0B3BFC79-05B8-4FD5-B51E-2CF50EB463FB}" srcOrd="2" destOrd="0" presId="urn:microsoft.com/office/officeart/2005/8/layout/radial3"/>
    <dgm:cxn modelId="{53418A20-B252-4153-B6D9-3334DBF3435E}" type="presParOf" srcId="{A2F9D99D-17B6-49F9-9963-64A07CEB4844}" destId="{8A70B5EE-7731-42E3-BBCB-E16D96164FCB}" srcOrd="3" destOrd="0" presId="urn:microsoft.com/office/officeart/2005/8/layout/radial3"/>
    <dgm:cxn modelId="{B24BB140-B479-40BF-A0FF-4C5EB89DF02C}" type="presParOf" srcId="{A2F9D99D-17B6-49F9-9963-64A07CEB4844}" destId="{26B154A1-46D8-4190-BE07-F15537BB6F0D}" srcOrd="4" destOrd="0" presId="urn:microsoft.com/office/officeart/2005/8/layout/radial3"/>
    <dgm:cxn modelId="{5CF996FF-CD6A-4EC5-982F-EEBD2CE2E5EE}" type="presParOf" srcId="{A2F9D99D-17B6-49F9-9963-64A07CEB4844}" destId="{07AF4EB3-1059-41A7-90CD-6EAEB387DF67}" srcOrd="5"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DB4A6-F198-46E0-ABB6-A8C5D2911E04}">
      <dsp:nvSpPr>
        <dsp:cNvPr id="0" name=""/>
        <dsp:cNvSpPr/>
      </dsp:nvSpPr>
      <dsp:spPr>
        <a:xfrm>
          <a:off x="2157372" y="975002"/>
          <a:ext cx="2428954" cy="2428954"/>
        </a:xfrm>
        <a:prstGeom prst="ellipse">
          <a:avLst/>
        </a:prstGeom>
        <a:gradFill rotWithShape="0">
          <a:gsLst>
            <a:gs pos="0">
              <a:schemeClr val="accent4">
                <a:shade val="80000"/>
                <a:alpha val="50000"/>
                <a:hueOff val="0"/>
                <a:satOff val="0"/>
                <a:lumOff val="0"/>
                <a:alphaOff val="0"/>
                <a:shade val="51000"/>
                <a:satMod val="130000"/>
              </a:schemeClr>
            </a:gs>
            <a:gs pos="80000">
              <a:schemeClr val="accent4">
                <a:shade val="80000"/>
                <a:alpha val="50000"/>
                <a:hueOff val="0"/>
                <a:satOff val="0"/>
                <a:lumOff val="0"/>
                <a:alphaOff val="0"/>
                <a:shade val="93000"/>
                <a:satMod val="130000"/>
              </a:schemeClr>
            </a:gs>
            <a:gs pos="100000">
              <a:schemeClr val="accent4">
                <a:shade val="80000"/>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bg1"/>
              </a:solidFill>
            </a:rPr>
            <a:t>Code Red Worm Propagation</a:t>
          </a:r>
          <a:endParaRPr lang="en-US" sz="2400" kern="1200" dirty="0">
            <a:solidFill>
              <a:schemeClr val="bg1"/>
            </a:solidFill>
          </a:endParaRPr>
        </a:p>
      </dsp:txBody>
      <dsp:txXfrm>
        <a:off x="2513084" y="1330714"/>
        <a:ext cx="1717530" cy="1717530"/>
      </dsp:txXfrm>
    </dsp:sp>
    <dsp:sp modelId="{72BCBA18-1B4F-4D1A-815C-4442D5AB6E73}">
      <dsp:nvSpPr>
        <dsp:cNvPr id="0" name=""/>
        <dsp:cNvSpPr/>
      </dsp:nvSpPr>
      <dsp:spPr>
        <a:xfrm>
          <a:off x="2764611" y="433"/>
          <a:ext cx="1214477" cy="1214477"/>
        </a:xfrm>
        <a:prstGeom prst="ellipse">
          <a:avLst/>
        </a:prstGeom>
        <a:gradFill rotWithShape="0">
          <a:gsLst>
            <a:gs pos="0">
              <a:schemeClr val="accent4">
                <a:shade val="80000"/>
                <a:alpha val="50000"/>
                <a:hueOff val="-8"/>
                <a:satOff val="-234"/>
                <a:lumOff val="914"/>
                <a:alphaOff val="7500"/>
                <a:shade val="51000"/>
                <a:satMod val="130000"/>
              </a:schemeClr>
            </a:gs>
            <a:gs pos="80000">
              <a:schemeClr val="accent4">
                <a:shade val="80000"/>
                <a:alpha val="50000"/>
                <a:hueOff val="-8"/>
                <a:satOff val="-234"/>
                <a:lumOff val="914"/>
                <a:alphaOff val="7500"/>
                <a:shade val="93000"/>
                <a:satMod val="130000"/>
              </a:schemeClr>
            </a:gs>
            <a:gs pos="100000">
              <a:schemeClr val="accent4">
                <a:shade val="80000"/>
                <a:alpha val="50000"/>
                <a:hueOff val="-8"/>
                <a:satOff val="-234"/>
                <a:lumOff val="914"/>
                <a:alphaOff val="75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bg1"/>
              </a:solidFill>
            </a:rPr>
            <a:t>1.</a:t>
          </a:r>
          <a:br>
            <a:rPr lang="en-US" sz="1100" b="1" kern="1200" dirty="0" smtClean="0">
              <a:solidFill>
                <a:schemeClr val="bg1"/>
              </a:solidFill>
            </a:rPr>
          </a:br>
          <a:r>
            <a:rPr lang="en-US" sz="1100" b="1" kern="1200" dirty="0" smtClean="0">
              <a:solidFill>
                <a:schemeClr val="bg1"/>
              </a:solidFill>
            </a:rPr>
            <a:t>Propagate for 19 days</a:t>
          </a:r>
          <a:endParaRPr lang="en-US" sz="1100" b="1" kern="1200" dirty="0">
            <a:solidFill>
              <a:schemeClr val="bg1"/>
            </a:solidFill>
          </a:endParaRPr>
        </a:p>
      </dsp:txBody>
      <dsp:txXfrm>
        <a:off x="2942467" y="178289"/>
        <a:ext cx="858765" cy="858765"/>
      </dsp:txXfrm>
    </dsp:sp>
    <dsp:sp modelId="{482A26F6-4C14-4952-9861-0853E7EE424E}">
      <dsp:nvSpPr>
        <dsp:cNvPr id="0" name=""/>
        <dsp:cNvSpPr/>
      </dsp:nvSpPr>
      <dsp:spPr>
        <a:xfrm>
          <a:off x="4346419" y="1582241"/>
          <a:ext cx="1214477" cy="1214477"/>
        </a:xfrm>
        <a:prstGeom prst="ellipse">
          <a:avLst/>
        </a:prstGeom>
        <a:gradFill rotWithShape="0">
          <a:gsLst>
            <a:gs pos="0">
              <a:schemeClr val="accent4">
                <a:shade val="80000"/>
                <a:alpha val="50000"/>
                <a:hueOff val="-16"/>
                <a:satOff val="-468"/>
                <a:lumOff val="1828"/>
                <a:alphaOff val="15000"/>
                <a:shade val="51000"/>
                <a:satMod val="130000"/>
              </a:schemeClr>
            </a:gs>
            <a:gs pos="80000">
              <a:schemeClr val="accent4">
                <a:shade val="80000"/>
                <a:alpha val="50000"/>
                <a:hueOff val="-16"/>
                <a:satOff val="-468"/>
                <a:lumOff val="1828"/>
                <a:alphaOff val="15000"/>
                <a:shade val="93000"/>
                <a:satMod val="130000"/>
              </a:schemeClr>
            </a:gs>
            <a:gs pos="100000">
              <a:schemeClr val="accent4">
                <a:shade val="80000"/>
                <a:alpha val="50000"/>
                <a:hueOff val="-16"/>
                <a:satOff val="-468"/>
                <a:lumOff val="1828"/>
                <a:alphaOff val="15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bg1"/>
              </a:solidFill>
            </a:rPr>
            <a:t>2.</a:t>
          </a:r>
          <a:br>
            <a:rPr lang="en-US" sz="1100" b="1" kern="1200" dirty="0" smtClean="0">
              <a:solidFill>
                <a:schemeClr val="bg1"/>
              </a:solidFill>
            </a:rPr>
          </a:br>
          <a:r>
            <a:rPr lang="en-US" sz="1100" b="1" kern="1200" dirty="0" smtClean="0">
              <a:solidFill>
                <a:schemeClr val="bg1"/>
              </a:solidFill>
            </a:rPr>
            <a:t>Launch </a:t>
          </a:r>
          <a:r>
            <a:rPr lang="en-US" sz="1100" b="1" kern="1200" dirty="0" err="1" smtClean="0">
              <a:solidFill>
                <a:schemeClr val="bg1"/>
              </a:solidFill>
            </a:rPr>
            <a:t>DoS</a:t>
          </a:r>
          <a:r>
            <a:rPr lang="en-US" sz="1100" b="1" kern="1200" dirty="0" smtClean="0">
              <a:solidFill>
                <a:schemeClr val="bg1"/>
              </a:solidFill>
            </a:rPr>
            <a:t> attack for next 7 days</a:t>
          </a:r>
          <a:endParaRPr lang="en-US" sz="1100" b="1" kern="1200" dirty="0">
            <a:solidFill>
              <a:schemeClr val="bg1"/>
            </a:solidFill>
          </a:endParaRPr>
        </a:p>
      </dsp:txBody>
      <dsp:txXfrm>
        <a:off x="4524275" y="1760097"/>
        <a:ext cx="858765" cy="858765"/>
      </dsp:txXfrm>
    </dsp:sp>
    <dsp:sp modelId="{1FAB6F58-2594-4808-AE2C-BB202E6AFB96}">
      <dsp:nvSpPr>
        <dsp:cNvPr id="0" name=""/>
        <dsp:cNvSpPr/>
      </dsp:nvSpPr>
      <dsp:spPr>
        <a:xfrm>
          <a:off x="2764611" y="3164049"/>
          <a:ext cx="1214477" cy="1214477"/>
        </a:xfrm>
        <a:prstGeom prst="ellipse">
          <a:avLst/>
        </a:prstGeom>
        <a:gradFill rotWithShape="0">
          <a:gsLst>
            <a:gs pos="0">
              <a:schemeClr val="accent4">
                <a:shade val="80000"/>
                <a:alpha val="50000"/>
                <a:hueOff val="-24"/>
                <a:satOff val="-701"/>
                <a:lumOff val="2742"/>
                <a:alphaOff val="22500"/>
                <a:shade val="51000"/>
                <a:satMod val="130000"/>
              </a:schemeClr>
            </a:gs>
            <a:gs pos="80000">
              <a:schemeClr val="accent4">
                <a:shade val="80000"/>
                <a:alpha val="50000"/>
                <a:hueOff val="-24"/>
                <a:satOff val="-701"/>
                <a:lumOff val="2742"/>
                <a:alphaOff val="22500"/>
                <a:shade val="93000"/>
                <a:satMod val="130000"/>
              </a:schemeClr>
            </a:gs>
            <a:gs pos="100000">
              <a:schemeClr val="accent4">
                <a:shade val="80000"/>
                <a:alpha val="50000"/>
                <a:hueOff val="-24"/>
                <a:satOff val="-701"/>
                <a:lumOff val="2742"/>
                <a:alphaOff val="225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bg1"/>
              </a:solidFill>
            </a:rPr>
            <a:t>3.</a:t>
          </a:r>
          <a:br>
            <a:rPr lang="en-US" sz="1100" b="1" kern="1200" dirty="0" smtClean="0">
              <a:solidFill>
                <a:schemeClr val="bg1"/>
              </a:solidFill>
            </a:rPr>
          </a:br>
          <a:r>
            <a:rPr lang="en-US" sz="1100" b="1" kern="1200" dirty="0" smtClean="0">
              <a:solidFill>
                <a:schemeClr val="bg1"/>
              </a:solidFill>
            </a:rPr>
            <a:t>Stop and go dormant for a few days</a:t>
          </a:r>
          <a:endParaRPr lang="en-US" sz="1100" b="1" kern="1200" dirty="0">
            <a:solidFill>
              <a:schemeClr val="bg1"/>
            </a:solidFill>
          </a:endParaRPr>
        </a:p>
      </dsp:txBody>
      <dsp:txXfrm>
        <a:off x="2942467" y="3341905"/>
        <a:ext cx="858765" cy="858765"/>
      </dsp:txXfrm>
    </dsp:sp>
    <dsp:sp modelId="{7E083439-DB48-4907-AED8-3BC400DDD483}">
      <dsp:nvSpPr>
        <dsp:cNvPr id="0" name=""/>
        <dsp:cNvSpPr/>
      </dsp:nvSpPr>
      <dsp:spPr>
        <a:xfrm>
          <a:off x="1182803" y="1582241"/>
          <a:ext cx="1214477" cy="1214477"/>
        </a:xfrm>
        <a:prstGeom prst="ellipse">
          <a:avLst/>
        </a:prstGeom>
        <a:gradFill rotWithShape="0">
          <a:gsLst>
            <a:gs pos="0">
              <a:schemeClr val="accent4">
                <a:shade val="80000"/>
                <a:alpha val="50000"/>
                <a:hueOff val="-32"/>
                <a:satOff val="-935"/>
                <a:lumOff val="3656"/>
                <a:alphaOff val="30000"/>
                <a:shade val="51000"/>
                <a:satMod val="130000"/>
              </a:schemeClr>
            </a:gs>
            <a:gs pos="80000">
              <a:schemeClr val="accent4">
                <a:shade val="80000"/>
                <a:alpha val="50000"/>
                <a:hueOff val="-32"/>
                <a:satOff val="-935"/>
                <a:lumOff val="3656"/>
                <a:alphaOff val="30000"/>
                <a:shade val="93000"/>
                <a:satMod val="130000"/>
              </a:schemeClr>
            </a:gs>
            <a:gs pos="100000">
              <a:schemeClr val="accent4">
                <a:shade val="80000"/>
                <a:alpha val="50000"/>
                <a:hueOff val="-32"/>
                <a:satOff val="-935"/>
                <a:lumOff val="3656"/>
                <a:alphaOff val="3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bg1"/>
              </a:solidFill>
            </a:rPr>
            <a:t>4.</a:t>
          </a:r>
          <a:br>
            <a:rPr lang="en-US" sz="1100" b="1" kern="1200" dirty="0" smtClean="0">
              <a:solidFill>
                <a:schemeClr val="bg1"/>
              </a:solidFill>
            </a:rPr>
          </a:br>
          <a:r>
            <a:rPr lang="en-US" sz="1100" b="1" kern="1200" dirty="0" smtClean="0">
              <a:solidFill>
                <a:schemeClr val="bg1"/>
              </a:solidFill>
            </a:rPr>
            <a:t>Repeat the cycle</a:t>
          </a:r>
          <a:endParaRPr lang="en-US" sz="1100" b="1" kern="1200" dirty="0">
            <a:solidFill>
              <a:schemeClr val="bg1"/>
            </a:solidFill>
          </a:endParaRPr>
        </a:p>
      </dsp:txBody>
      <dsp:txXfrm>
        <a:off x="1360659" y="1760097"/>
        <a:ext cx="858765" cy="8587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F6D94B-9804-4780-95BF-FD24FC084F04}">
      <dsp:nvSpPr>
        <dsp:cNvPr id="0" name=""/>
        <dsp:cNvSpPr/>
      </dsp:nvSpPr>
      <dsp:spPr>
        <a:xfrm>
          <a:off x="1138597" y="191825"/>
          <a:ext cx="3806999" cy="1322120"/>
        </a:xfrm>
        <a:prstGeom prst="ellipse">
          <a:avLst/>
        </a:prstGeom>
        <a:solidFill>
          <a:schemeClr val="accent4">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F88256-F891-44F1-A26D-2BFB48E75CBA}">
      <dsp:nvSpPr>
        <dsp:cNvPr id="0" name=""/>
        <dsp:cNvSpPr/>
      </dsp:nvSpPr>
      <dsp:spPr>
        <a:xfrm>
          <a:off x="2679104" y="3429250"/>
          <a:ext cx="737790" cy="472186"/>
        </a:xfrm>
        <a:prstGeom prst="downArrow">
          <a:avLst/>
        </a:prstGeom>
        <a:gradFill rotWithShape="0">
          <a:gsLst>
            <a:gs pos="0">
              <a:schemeClr val="accent4">
                <a:tint val="60000"/>
                <a:hueOff val="0"/>
                <a:satOff val="0"/>
                <a:lumOff val="0"/>
                <a:alphaOff val="0"/>
                <a:shade val="51000"/>
                <a:satMod val="130000"/>
              </a:schemeClr>
            </a:gs>
            <a:gs pos="80000">
              <a:schemeClr val="accent4">
                <a:tint val="60000"/>
                <a:hueOff val="0"/>
                <a:satOff val="0"/>
                <a:lumOff val="0"/>
                <a:alphaOff val="0"/>
                <a:shade val="93000"/>
                <a:satMod val="130000"/>
              </a:schemeClr>
            </a:gs>
            <a:gs pos="100000">
              <a:schemeClr val="accent4">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dsp:style>
    </dsp:sp>
    <dsp:sp modelId="{C41B0DF3-4CBB-403A-BDA8-94CBEDFFDEE5}">
      <dsp:nvSpPr>
        <dsp:cNvPr id="0" name=""/>
        <dsp:cNvSpPr/>
      </dsp:nvSpPr>
      <dsp:spPr>
        <a:xfrm>
          <a:off x="1277302" y="3806999"/>
          <a:ext cx="3541395" cy="885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Reconnaissance</a:t>
          </a:r>
          <a:br>
            <a:rPr lang="en-US" sz="1800" kern="1200" dirty="0" smtClean="0"/>
          </a:br>
          <a:r>
            <a:rPr lang="en-US" sz="1800" kern="1200" dirty="0" smtClean="0"/>
            <a:t>Access</a:t>
          </a:r>
          <a:br>
            <a:rPr lang="en-US" sz="1800" kern="1200" dirty="0" smtClean="0"/>
          </a:br>
          <a:r>
            <a:rPr lang="en-US" sz="1800" kern="1200" dirty="0" err="1" smtClean="0"/>
            <a:t>DoS</a:t>
          </a:r>
          <a:endParaRPr lang="en-US" sz="1800" kern="1200" dirty="0"/>
        </a:p>
      </dsp:txBody>
      <dsp:txXfrm>
        <a:off x="1277302" y="3806999"/>
        <a:ext cx="3541395" cy="885348"/>
      </dsp:txXfrm>
    </dsp:sp>
    <dsp:sp modelId="{E3FB935A-AD8C-431C-BF83-C23654776FDE}">
      <dsp:nvSpPr>
        <dsp:cNvPr id="0" name=""/>
        <dsp:cNvSpPr/>
      </dsp:nvSpPr>
      <dsp:spPr>
        <a:xfrm>
          <a:off x="2522693" y="1616056"/>
          <a:ext cx="1328023" cy="1328023"/>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Smurf Attack</a:t>
          </a:r>
          <a:endParaRPr lang="en-US" sz="1300" kern="1200" dirty="0"/>
        </a:p>
      </dsp:txBody>
      <dsp:txXfrm>
        <a:off x="2717177" y="1810540"/>
        <a:ext cx="939055" cy="939055"/>
      </dsp:txXfrm>
    </dsp:sp>
    <dsp:sp modelId="{D68E6EA1-9AD4-461D-9EBB-B8BE7C1331E1}">
      <dsp:nvSpPr>
        <dsp:cNvPr id="0" name=""/>
        <dsp:cNvSpPr/>
      </dsp:nvSpPr>
      <dsp:spPr>
        <a:xfrm>
          <a:off x="1572418" y="619744"/>
          <a:ext cx="1328023" cy="1328023"/>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err="1" smtClean="0"/>
            <a:t>Syn</a:t>
          </a:r>
          <a:r>
            <a:rPr lang="en-US" sz="1300" kern="1200" dirty="0" smtClean="0"/>
            <a:t> Flood</a:t>
          </a:r>
          <a:endParaRPr lang="en-US" sz="1300" kern="1200" dirty="0"/>
        </a:p>
      </dsp:txBody>
      <dsp:txXfrm>
        <a:off x="1766902" y="814228"/>
        <a:ext cx="939055" cy="939055"/>
      </dsp:txXfrm>
    </dsp:sp>
    <dsp:sp modelId="{71251657-5FC2-4E22-A1C9-3E95D3956F2B}">
      <dsp:nvSpPr>
        <dsp:cNvPr id="0" name=""/>
        <dsp:cNvSpPr/>
      </dsp:nvSpPr>
      <dsp:spPr>
        <a:xfrm>
          <a:off x="2929953" y="298657"/>
          <a:ext cx="1328023" cy="1328023"/>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Data Modification</a:t>
          </a:r>
          <a:endParaRPr lang="en-US" sz="1300" kern="1200" dirty="0"/>
        </a:p>
      </dsp:txBody>
      <dsp:txXfrm>
        <a:off x="3124437" y="493141"/>
        <a:ext cx="939055" cy="939055"/>
      </dsp:txXfrm>
    </dsp:sp>
    <dsp:sp modelId="{BD84EF95-62FD-48EA-AD1D-74027457E637}">
      <dsp:nvSpPr>
        <dsp:cNvPr id="0" name=""/>
        <dsp:cNvSpPr/>
      </dsp:nvSpPr>
      <dsp:spPr>
        <a:xfrm>
          <a:off x="982186" y="29511"/>
          <a:ext cx="4131627" cy="3305302"/>
        </a:xfrm>
        <a:prstGeom prst="funnel">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vl1pPr>
          </a:lstStyle>
          <a:p>
            <a:fld id="{0AD33006-993C-46CE-BE81-A42F2D8A6269}" type="datetimeFigureOut">
              <a:rPr lang="en-US" smtClean="0"/>
              <a:t>2/16/2017</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lIns="91440" tIns="45720" rIns="91440" bIns="45720" rtlCol="0" anchor="b"/>
          <a:lstStyle>
            <a:lvl1pPr algn="r">
              <a:defRPr sz="1200"/>
            </a:lvl1pPr>
          </a:lstStyle>
          <a:p>
            <a:fld id="{AC72CD79-D36A-4E01-AE1C-064887FE954D}" type="slidenum">
              <a:rPr lang="en-US" smtClean="0"/>
              <a:t>‹#›</a:t>
            </a:fld>
            <a:endParaRPr lang="en-US"/>
          </a:p>
        </p:txBody>
      </p:sp>
    </p:spTree>
    <p:extLst>
      <p:ext uri="{BB962C8B-B14F-4D97-AF65-F5344CB8AC3E}">
        <p14:creationId xmlns:p14="http://schemas.microsoft.com/office/powerpoint/2010/main" val="2104272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1.1.1.1 Networks Are Targets</a:t>
            </a:r>
          </a:p>
          <a:p>
            <a:r>
              <a:rPr lang="en-US" dirty="0" smtClean="0"/>
              <a:t>http://map.ipviking.com/</a:t>
            </a: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1.2.1.1 The Hacker</a:t>
            </a:r>
          </a:p>
          <a:p>
            <a:r>
              <a:rPr lang="en-US" dirty="0" smtClean="0"/>
              <a:t>1.2.1.2 The Evolution of Hackers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1.2.1.3 Cyber Criminals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1.2.1.4 Hacktivists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1.2.1.5 State-Sponsored</a:t>
            </a:r>
            <a:r>
              <a:rPr lang="en-US" baseline="0" dirty="0" smtClean="0"/>
              <a:t> Hackers</a:t>
            </a:r>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1.2.2.1 Introduction of Attack Tools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1.2.2.2 Evolution of Security Tools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1.2.2.3 Categories of Attack Tools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1.2.3.1 Various Types of Malware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1.2.3.2</a:t>
            </a:r>
            <a:r>
              <a:rPr lang="en-US" baseline="0" dirty="0" smtClean="0"/>
              <a:t> Viruses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1.2.3.3 Trojan Horses</a:t>
            </a:r>
          </a:p>
          <a:p>
            <a:r>
              <a:rPr lang="en-US" dirty="0" smtClean="0"/>
              <a:t>1.2.3.4 Trojan Horse Classification</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1.2.3.5 Worms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1.2.3.6 Worm Components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1.2.3.7 Other Malware</a:t>
            </a:r>
          </a:p>
          <a:p>
            <a:r>
              <a:rPr lang="en-US" dirty="0" smtClean="0"/>
              <a:t>1.2.3.8</a:t>
            </a:r>
            <a:r>
              <a:rPr lang="en-US" baseline="0" dirty="0" smtClean="0"/>
              <a:t> Activity - Identify the Malware Type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1.1.1.2 Drivers for Network Security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1.1.1.1 Networks </a:t>
            </a:r>
            <a:r>
              <a:rPr lang="en-US" smtClean="0"/>
              <a:t>Are Targets</a:t>
            </a:r>
            <a:endParaRPr lang="en-US"/>
          </a:p>
        </p:txBody>
      </p:sp>
      <p:sp>
        <p:nvSpPr>
          <p:cNvPr id="4" name="Slide Number Placeholder 3"/>
          <p:cNvSpPr>
            <a:spLocks noGrp="1"/>
          </p:cNvSpPr>
          <p:nvPr>
            <p:ph type="sldNum" sz="quarter" idx="10"/>
          </p:nvPr>
        </p:nvSpPr>
        <p:spPr/>
        <p:txBody>
          <a:bodyPr/>
          <a:lstStyle/>
          <a:p>
            <a:fld id="{AC72CD79-D36A-4E01-AE1C-064887FE954D}" type="slidenum">
              <a:rPr lang="en-US" smtClean="0"/>
              <a:t>30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1.2.4.2 Reconnaissance Attacks</a:t>
            </a:r>
          </a:p>
          <a:p>
            <a:r>
              <a:rPr lang="en-US" dirty="0" smtClean="0"/>
              <a:t>1.2.4.3 Sample Reconnaissance Attacks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1.2.4.5 Access Attacks</a:t>
            </a:r>
          </a:p>
          <a:p>
            <a:r>
              <a:rPr lang="en-US" dirty="0" smtClean="0"/>
              <a:t>1.2.4.6 Types of Access Attacks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1.2.4.6 Social Engineering</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1.2.4.7 Denial of Service Attacks</a:t>
            </a:r>
          </a:p>
          <a:p>
            <a:r>
              <a:rPr lang="en-US" dirty="0" smtClean="0"/>
              <a:t>1.2.4.8 Types of </a:t>
            </a:r>
            <a:r>
              <a:rPr lang="en-US" dirty="0" err="1" smtClean="0"/>
              <a:t>DoS</a:t>
            </a:r>
            <a:r>
              <a:rPr lang="en-US" dirty="0" smtClean="0"/>
              <a:t> Attacks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1.2.4.9 </a:t>
            </a:r>
            <a:r>
              <a:rPr lang="en-US" dirty="0" err="1" smtClean="0"/>
              <a:t>DDoS</a:t>
            </a:r>
            <a:r>
              <a:rPr lang="en-US" dirty="0" smtClean="0"/>
              <a:t> Attacks</a:t>
            </a:r>
          </a:p>
          <a:p>
            <a:r>
              <a:rPr lang="en-US" dirty="0" smtClean="0"/>
              <a:t>1.2.4.10 </a:t>
            </a:r>
            <a:r>
              <a:rPr lang="en-US" dirty="0" err="1" smtClean="0"/>
              <a:t>DDoS</a:t>
            </a:r>
            <a:r>
              <a:rPr lang="en-US" dirty="0" smtClean="0"/>
              <a:t> Attacks (cont.) - Video </a:t>
            </a:r>
            <a:r>
              <a:rPr lang="en-CA" dirty="0" smtClean="0"/>
              <a:t>https://www.youtube.com/watch?v=NogCN78XN2w</a:t>
            </a:r>
          </a:p>
          <a:p>
            <a:r>
              <a:rPr lang="en-US" dirty="0" smtClean="0"/>
              <a:t>1.2.4.11 Activity - Identify the Types of Attack</a:t>
            </a:r>
          </a:p>
          <a:p>
            <a:r>
              <a:rPr lang="en-US" dirty="0" smtClean="0"/>
              <a:t>1.2.4.12 Lab - Social Engineering</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1.3.1.1 Network Security Professionals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1.3.1.2 Network Security Organizations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1.3.1.3 Confidentiality,</a:t>
            </a:r>
            <a:r>
              <a:rPr lang="en-US" baseline="0" dirty="0" smtClean="0"/>
              <a:t> Integrity, Availability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1.3.2.1 Network Security Domains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1.1.1.3 Vectors of Network Attacks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1.3.2.2 Security Policy</a:t>
            </a:r>
          </a:p>
          <a:p>
            <a:r>
              <a:rPr lang="en-US" dirty="0" smtClean="0"/>
              <a:t>1.3.2.3 Network Security Policy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1.3.2.4 Network Security Policy Objectives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1.3.3.1 The Security Artichoke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1.3.3.2 Evolution of Network Security Tools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1.3.3.3 </a:t>
            </a:r>
            <a:r>
              <a:rPr lang="en-US" dirty="0" err="1" smtClean="0"/>
              <a:t>SecureX</a:t>
            </a:r>
            <a:r>
              <a:rPr lang="en-US" dirty="0" smtClean="0"/>
              <a:t> Products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1.3.3.4 </a:t>
            </a:r>
            <a:r>
              <a:rPr lang="en-US" dirty="0" err="1" smtClean="0"/>
              <a:t>SecureX</a:t>
            </a:r>
            <a:r>
              <a:rPr lang="en-US" dirty="0" smtClean="0"/>
              <a:t> Security Technology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1.3.3.5 Centralized Context-Aware Network Scanning Element</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1.3.3.6 Cisco Security Intelligence Operations</a:t>
            </a:r>
          </a:p>
          <a:p>
            <a:r>
              <a:rPr lang="en-US" sz="1200" b="0" i="0" kern="1200" dirty="0" smtClean="0">
                <a:solidFill>
                  <a:schemeClr val="tx1"/>
                </a:solidFill>
                <a:effectLst/>
                <a:latin typeface="+mn-lt"/>
                <a:ea typeface="+mn-ea"/>
                <a:cs typeface="+mn-cs"/>
              </a:rPr>
              <a:t>To help keep the Cisco Intrusion Prevention Systems (IPS), Adaptive Security Appliance (ASA), Email Security Appliance (ESA), and Web Security Appliance (WSA) devices secure, Cisco designed the Security Intelligence Operations (SIO). The SIO is a Cloud-based service that connects global threat information, reputation-based services, and sophisticated analysis, to Cisco network security devices.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illustrated in Figure 1, Cisco SIO is the world’s largest Cloud-based security ecosystem, using almost a million live data feeds from deployed Cisco ESA, WSA, ASA, and IPS solutions. The researchers, analysts, and developers at SIO then weigh and process the data, automatically categorizing threats and creating rules using more than 200 parameters. Rules are dynamically delivered to deployed Cisco </a:t>
            </a:r>
            <a:r>
              <a:rPr lang="en-US" sz="1200" b="0" i="0" kern="1200" dirty="0" err="1" smtClean="0">
                <a:solidFill>
                  <a:schemeClr val="tx1"/>
                </a:solidFill>
                <a:effectLst/>
                <a:latin typeface="+mn-lt"/>
                <a:ea typeface="+mn-ea"/>
                <a:cs typeface="+mn-cs"/>
              </a:rPr>
              <a:t>SecureX</a:t>
            </a:r>
            <a:r>
              <a:rPr lang="en-US" sz="1200" b="0" i="0" kern="1200" dirty="0" smtClean="0">
                <a:solidFill>
                  <a:schemeClr val="tx1"/>
                </a:solidFill>
                <a:effectLst/>
                <a:latin typeface="+mn-lt"/>
                <a:ea typeface="+mn-ea"/>
                <a:cs typeface="+mn-cs"/>
              </a:rPr>
              <a:t> IPS, ESA, WSA, and ASA security devices every three to five minutes.</a:t>
            </a: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1.3.3.6 Cisco Security Intelligence Operations</a:t>
            </a:r>
          </a:p>
          <a:p>
            <a:r>
              <a:rPr lang="en-US" sz="1200" b="0" i="0" kern="1200" dirty="0" smtClean="0">
                <a:solidFill>
                  <a:schemeClr val="tx1"/>
                </a:solidFill>
                <a:effectLst/>
                <a:latin typeface="+mn-lt"/>
                <a:ea typeface="+mn-ea"/>
                <a:cs typeface="+mn-cs"/>
              </a:rPr>
              <a:t>As shown in Figure 2, the SIO can authenticate valid email traffic, filter nefarious websites, and identify hostile actions and malicious content on endpoints. The SIO uses a variety of sources when identifying and categorizing threats: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Blacklist and reputation filters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Information gathered by spam traps, honeypots, and crawlers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Identifying and registering valid website domains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Known database of attack signatures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Performing content inspection</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Using third party partnerships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A full-time threat research team consisting of dedicated white hat network specialists</a:t>
            </a: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1.3.4.1 Defending the Network</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1.1.1.4 Data Loss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1.3.4.2 Mitigating Malware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1.3.4.3 Mitigating Worms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1.3.4.4 Mitigating Reconnaissance Attacks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1.3.4.5 Mitigating Access Attacks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1.3.4.6 Mitigating </a:t>
            </a:r>
            <a:r>
              <a:rPr lang="en-US" dirty="0" err="1" smtClean="0"/>
              <a:t>DoS</a:t>
            </a:r>
            <a:r>
              <a:rPr lang="en-US" dirty="0" smtClean="0"/>
              <a:t> Attacks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1.3.5.1 NFP Framework</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1.3.5.2 Securing the</a:t>
            </a:r>
            <a:r>
              <a:rPr lang="en-US" baseline="0" dirty="0" smtClean="0"/>
              <a:t> Control Plane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1.3.5.3 Securing the Management Plane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1.3.5.4 Securing the Data Plane</a:t>
            </a:r>
          </a:p>
          <a:p>
            <a:r>
              <a:rPr lang="en-US" dirty="0" smtClean="0"/>
              <a:t>1.3.5.5 Activity - Identify Characteristics</a:t>
            </a:r>
            <a:r>
              <a:rPr lang="en-US" baseline="0" dirty="0" smtClean="0"/>
              <a:t> of the NFP Framework</a:t>
            </a:r>
          </a:p>
        </p:txBody>
      </p:sp>
      <p:sp>
        <p:nvSpPr>
          <p:cNvPr id="4" name="Slide Number Placeholder 3"/>
          <p:cNvSpPr>
            <a:spLocks noGrp="1"/>
          </p:cNvSpPr>
          <p:nvPr>
            <p:ph type="sldNum" sz="quarter" idx="10"/>
          </p:nvPr>
        </p:nvSpPr>
        <p:spPr/>
        <p:txBody>
          <a:bodyPr/>
          <a:lstStyle/>
          <a:p>
            <a:fld id="{AC72CD79-D36A-4E01-AE1C-064887FE954D}" type="slidenum">
              <a:rPr lang="en-US" smtClean="0"/>
              <a:t>64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1.4.1.1 Lab - Researching Network Attacks and Security Audit Tools</a:t>
            </a:r>
          </a:p>
          <a:p>
            <a:r>
              <a:rPr lang="en-US" dirty="0" smtClean="0"/>
              <a:t>1.4.1.2 Summary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65</a:t>
            </a:fld>
            <a:endParaRPr lang="en-US"/>
          </a:p>
        </p:txBody>
      </p:sp>
    </p:spTree>
    <p:extLst>
      <p:ext uri="{BB962C8B-B14F-4D97-AF65-F5344CB8AC3E}">
        <p14:creationId xmlns:p14="http://schemas.microsoft.com/office/powerpoint/2010/main" val="211891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1.1.2.1 Campus Area</a:t>
            </a:r>
            <a:r>
              <a:rPr lang="en-US" baseline="0" dirty="0" smtClean="0"/>
              <a:t> Networks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mtClean="0"/>
              <a:t>https://www.netacad.com</a:t>
            </a:r>
          </a:p>
          <a:p>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67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1.1.2.2 Small Office and Home</a:t>
            </a:r>
            <a:r>
              <a:rPr lang="en-US" baseline="0" dirty="0" smtClean="0"/>
              <a:t> Office Networks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1.1.2.3 Wide Area Networks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1.1.2.4 Data Center Networks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1.1.2.5 Cloud and Virtual Networks</a:t>
            </a:r>
          </a:p>
          <a:p>
            <a:r>
              <a:rPr lang="en-US" dirty="0" smtClean="0"/>
              <a:t>1.1.2.6 The Evolving Network Border</a:t>
            </a:r>
          </a:p>
          <a:p>
            <a:r>
              <a:rPr lang="en-US" dirty="0" smtClean="0"/>
              <a:t>1.1.2.7 Activity - Network Topology Protection Overview</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14</a:t>
            </a:fld>
            <a:endParaRPr lang="en-US"/>
          </a:p>
        </p:txBody>
      </p:sp>
    </p:spTree>
    <p:extLst>
      <p:ext uri="{BB962C8B-B14F-4D97-AF65-F5344CB8AC3E}">
        <p14:creationId xmlns:p14="http://schemas.microsoft.com/office/powerpoint/2010/main" val="37341452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Subtitle 2"/>
          <p:cNvSpPr>
            <a:spLocks noGrp="1"/>
          </p:cNvSpPr>
          <p:nvPr>
            <p:ph type="subTitle" idx="1" hasCustomPrompt="1"/>
          </p:nvPr>
        </p:nvSpPr>
        <p:spPr>
          <a:xfrm>
            <a:off x="236383" y="4464066"/>
            <a:ext cx="3657600" cy="384721"/>
          </a:xfrm>
        </p:spPr>
        <p:txBody>
          <a:bodyPr wrap="square">
            <a:spAutoFit/>
          </a:bodyPr>
          <a:lstStyle>
            <a:lvl1pPr marL="0" marR="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lang="en-US" sz="2000" kern="1200" dirty="0">
                <a:solidFill>
                  <a:schemeClr val="bg1"/>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a:pPr>
            <a:r>
              <a:rPr lang="en-US" dirty="0" smtClean="0"/>
              <a:t>Speaker Name</a:t>
            </a:r>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mj-lt"/>
                <a:ea typeface="+mj-ea"/>
                <a:cs typeface="Arial" pitchFamily="34" charset="0"/>
              </a:defRPr>
            </a:lvl1pPr>
          </a:lstStyle>
          <a:p>
            <a:r>
              <a:rPr lang="en-US" dirty="0" smtClean="0"/>
              <a:t>Presentation Title Goes Here</a:t>
            </a:r>
            <a:endParaRPr lang="en-US" dirty="0"/>
          </a:p>
        </p:txBody>
      </p:sp>
      <p:pic>
        <p:nvPicPr>
          <p:cNvPr id="44"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912068" y="330200"/>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Placeholder 3"/>
          <p:cNvSpPr>
            <a:spLocks noGrp="1"/>
          </p:cNvSpPr>
          <p:nvPr>
            <p:ph type="body" sz="quarter" idx="10" hasCustomPrompt="1"/>
          </p:nvPr>
        </p:nvSpPr>
        <p:spPr>
          <a:xfrm>
            <a:off x="236383" y="4862154"/>
            <a:ext cx="3657600" cy="355482"/>
          </a:xfrm>
        </p:spPr>
        <p:txBody>
          <a:bodyPr wrap="square">
            <a:spAutoFit/>
          </a:bodyPr>
          <a:lstStyle>
            <a:lvl1pPr marL="0" indent="0">
              <a:buFontTx/>
              <a:buNone/>
              <a:defRPr sz="1800">
                <a:solidFill>
                  <a:schemeClr val="bg1"/>
                </a:solidFill>
              </a:defRPr>
            </a:lvl1pPr>
          </a:lstStyle>
          <a:p>
            <a:pPr lvl="0"/>
            <a:r>
              <a:rPr lang="en-US" dirty="0" smtClean="0"/>
              <a:t>Speaker Title</a:t>
            </a:r>
            <a:endParaRPr lang="en-US" dirty="0"/>
          </a:p>
        </p:txBody>
      </p:sp>
      <p:sp>
        <p:nvSpPr>
          <p:cNvPr id="6" name="Text Placeholder 5"/>
          <p:cNvSpPr>
            <a:spLocks noGrp="1"/>
          </p:cNvSpPr>
          <p:nvPr>
            <p:ph type="body" sz="quarter" idx="11" hasCustomPrompt="1"/>
          </p:nvPr>
        </p:nvSpPr>
        <p:spPr>
          <a:xfrm>
            <a:off x="236382" y="5231003"/>
            <a:ext cx="3657600" cy="297004"/>
          </a:xfrm>
        </p:spPr>
        <p:txBody>
          <a:bodyPr>
            <a:spAutoFit/>
          </a:bodyPr>
          <a:lstStyle>
            <a:lvl1pPr marL="0" indent="0">
              <a:buFontTx/>
              <a:buNone/>
              <a:defRPr sz="1400">
                <a:solidFill>
                  <a:schemeClr val="bg1"/>
                </a:solidFill>
              </a:defRPr>
            </a:lvl1pPr>
          </a:lstStyle>
          <a:p>
            <a:pPr lvl="0"/>
            <a:r>
              <a:rPr lang="en-US" dirty="0" smtClean="0"/>
              <a:t>Date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itle 15"/>
          <p:cNvSpPr>
            <a:spLocks noGrp="1"/>
          </p:cNvSpPr>
          <p:nvPr>
            <p:ph type="title"/>
          </p:nvPr>
        </p:nvSpPr>
        <p:spPr>
          <a:xfrm>
            <a:off x="229702" y="432215"/>
            <a:ext cx="8588861" cy="838200"/>
          </a:xfrm>
        </p:spPr>
        <p:txBody>
          <a:bodyPr/>
          <a:lstStyle/>
          <a:p>
            <a:r>
              <a:rPr lang="en-US" dirty="0" smtClean="0"/>
              <a:t>Click to edit Master title style</a:t>
            </a:r>
            <a:endParaRPr lang="en-US" dirty="0"/>
          </a:p>
        </p:txBody>
      </p:sp>
      <p:sp>
        <p:nvSpPr>
          <p:cNvPr id="10" name="Rounded Rectangle 9"/>
          <p:cNvSpPr/>
          <p:nvPr userDrawn="1"/>
        </p:nvSpPr>
        <p:spPr>
          <a:xfrm>
            <a:off x="4984231" y="1416140"/>
            <a:ext cx="3759720" cy="4599033"/>
          </a:xfrm>
          <a:prstGeom prst="roundRect">
            <a:avLst>
              <a:gd name="adj" fmla="val 0"/>
            </a:avLst>
          </a:prstGeom>
          <a:gradFill flip="none" rotWithShape="1">
            <a:gsLst>
              <a:gs pos="0">
                <a:schemeClr val="tx1">
                  <a:lumMod val="20000"/>
                  <a:lumOff val="80000"/>
                </a:schemeClr>
              </a:gs>
              <a:gs pos="47000">
                <a:schemeClr val="bg1"/>
              </a:gs>
              <a:gs pos="100000">
                <a:srgbClr val="EDDFF5"/>
              </a:gs>
            </a:gsLst>
            <a:lin ang="2700000" scaled="1"/>
            <a:tileRect/>
          </a:gra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5" name="Text Placeholder 3"/>
          <p:cNvSpPr>
            <a:spLocks noGrp="1"/>
          </p:cNvSpPr>
          <p:nvPr>
            <p:ph type="body" sz="quarter" idx="15"/>
          </p:nvPr>
        </p:nvSpPr>
        <p:spPr>
          <a:xfrm>
            <a:off x="5221224" y="1747683"/>
            <a:ext cx="3236976" cy="1900292"/>
          </a:xfrm>
        </p:spPr>
        <p:txBody>
          <a:bodyPr/>
          <a:lstStyle>
            <a:lvl1pPr marL="114300" indent="-114300">
              <a:buFontTx/>
              <a:buNone/>
              <a:defRPr sz="2000"/>
            </a:lvl1pPr>
          </a:lstStyle>
          <a:p>
            <a:pPr lvl="0"/>
            <a:r>
              <a:rPr lang="en-US" dirty="0" smtClean="0"/>
              <a:t>Click to edit Master text styles</a:t>
            </a:r>
          </a:p>
        </p:txBody>
      </p:sp>
      <p:sp>
        <p:nvSpPr>
          <p:cNvPr id="17" name="Text Placeholder 21"/>
          <p:cNvSpPr>
            <a:spLocks noGrp="1"/>
          </p:cNvSpPr>
          <p:nvPr>
            <p:ph type="body" sz="quarter" idx="16"/>
          </p:nvPr>
        </p:nvSpPr>
        <p:spPr>
          <a:xfrm>
            <a:off x="5310124" y="4876800"/>
            <a:ext cx="3044497" cy="326243"/>
          </a:xfrm>
        </p:spPr>
        <p:txBody>
          <a:bodyPr wrap="square">
            <a:spAutoFit/>
          </a:bodyPr>
          <a:lstStyle>
            <a:lvl1pPr marL="0" indent="0">
              <a:buFontTx/>
              <a:buNone/>
              <a:defRPr sz="1600"/>
            </a:lvl1pPr>
          </a:lstStyle>
          <a:p>
            <a:pPr lvl="0"/>
            <a:r>
              <a:rPr lang="en-US" smtClean="0"/>
              <a:t>Click to edit Master text styles</a:t>
            </a:r>
          </a:p>
        </p:txBody>
      </p:sp>
      <p:cxnSp>
        <p:nvCxnSpPr>
          <p:cNvPr id="19" name="Straight Connector 18"/>
          <p:cNvCxnSpPr/>
          <p:nvPr userDrawn="1"/>
        </p:nvCxnSpPr>
        <p:spPr>
          <a:xfrm flipH="1">
            <a:off x="4990141" y="1335313"/>
            <a:ext cx="1" cy="4760687"/>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332592"/>
      </p:ext>
    </p:extLst>
  </p:cSld>
  <p:clrMapOvr>
    <a:masterClrMapping/>
  </p:clrMapOvr>
  <p:transition>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01752"/>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406400" indent="0">
              <a:buClr>
                <a:schemeClr val="accent5"/>
              </a:buClr>
              <a:buFontTx/>
              <a:buNone/>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tx1"/>
                </a:solidFill>
                <a:latin typeface="+mj-lt"/>
              </a:defRPr>
            </a:lvl1pPr>
            <a:lvl2pPr marL="406400" indent="0">
              <a:buClr>
                <a:schemeClr val="accent1">
                  <a:lumMod val="40000"/>
                  <a:lumOff val="60000"/>
                </a:schemeClr>
              </a:buClr>
              <a:buFont typeface="Arial" pitchFamily="34" charset="0"/>
              <a:buNone/>
              <a:defRPr>
                <a:solidFill>
                  <a:schemeClr val="tx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4" name="Text Placeholder 3"/>
          <p:cNvSpPr>
            <a:spLocks noGrp="1"/>
          </p:cNvSpPr>
          <p:nvPr>
            <p:ph type="body" sz="quarter" idx="13" hasCustomPrompt="1"/>
          </p:nvPr>
        </p:nvSpPr>
        <p:spPr>
          <a:xfrm>
            <a:off x="4818887" y="301752"/>
            <a:ext cx="3951308" cy="838200"/>
          </a:xfrm>
        </p:spPr>
        <p:txBody>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Two Column</a:t>
            </a:r>
            <a:b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br>
            <a: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Title Right</a:t>
            </a:r>
            <a:endPar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endParaRPr>
          </a:p>
        </p:txBody>
      </p:sp>
      <p:cxnSp>
        <p:nvCxnSpPr>
          <p:cNvPr id="14" name="Straight Connector 13"/>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244475" y="1866900"/>
            <a:ext cx="2622550" cy="439102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3292474" y="1866900"/>
            <a:ext cx="2593975" cy="4362450"/>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6275388" y="1866900"/>
            <a:ext cx="2633662" cy="433387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19456"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3255264"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text styles</a:t>
            </a:r>
          </a:p>
        </p:txBody>
      </p:sp>
      <p:sp>
        <p:nvSpPr>
          <p:cNvPr id="24" name="Text Placeholder 20"/>
          <p:cNvSpPr>
            <a:spLocks noGrp="1" noChangeAspect="1"/>
          </p:cNvSpPr>
          <p:nvPr>
            <p:ph type="body" sz="quarter" idx="19"/>
          </p:nvPr>
        </p:nvSpPr>
        <p:spPr>
          <a:xfrm>
            <a:off x="6247902"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text styles</a:t>
            </a:r>
          </a:p>
        </p:txBody>
      </p:sp>
      <p:cxnSp>
        <p:nvCxnSpPr>
          <p:cNvPr id="11" name="Straight Connector 10"/>
          <p:cNvCxnSpPr/>
          <p:nvPr userDrawn="1"/>
        </p:nvCxnSpPr>
        <p:spPr>
          <a:xfrm>
            <a:off x="3082817"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083084"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dirty="0" smtClean="0"/>
              <a:t>Click icon to add chart</a:t>
            </a:r>
            <a:endParaRPr lang="en-US" dirty="0"/>
          </a:p>
        </p:txBody>
      </p:sp>
      <p:sp>
        <p:nvSpPr>
          <p:cNvPr id="4" name="Text Placeholder 9"/>
          <p:cNvSpPr>
            <a:spLocks noGrp="1"/>
          </p:cNvSpPr>
          <p:nvPr>
            <p:ph type="body" sz="quarter" idx="11" hasCustomPrompt="1"/>
          </p:nvPr>
        </p:nvSpPr>
        <p:spPr>
          <a:xfrm>
            <a:off x="249466" y="6062114"/>
            <a:ext cx="7461250" cy="276999"/>
          </a:xfrm>
        </p:spPr>
        <p:txBody>
          <a:bodyPr wrap="square" anchor="b" anchorCtr="0">
            <a:spAutoFit/>
          </a:bodyPr>
          <a:lstStyle>
            <a:lvl1pPr algn="l" defTabSz="804863">
              <a:lnSpc>
                <a:spcPct val="100000"/>
              </a:lnSpc>
              <a:spcBef>
                <a:spcPct val="50000"/>
              </a:spcBef>
              <a:buNone/>
              <a:defRPr sz="1200">
                <a:solidFill>
                  <a:srgbClr val="435153"/>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46888" y="1600200"/>
            <a:ext cx="4005072" cy="3749040"/>
          </a:xfrm>
        </p:spPr>
        <p:txBody>
          <a:bodyPr anchor="ctr" anchorCtr="0">
            <a:normAutofit/>
          </a:bodyPr>
          <a:lstStyle>
            <a:lvl1pPr marL="0" indent="0">
              <a:buFontTx/>
              <a:buNone/>
              <a:defRPr sz="2400" baseline="0">
                <a:solidFill>
                  <a:schemeClr val="tx1">
                    <a:lumMod val="75000"/>
                  </a:schemeClr>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3776" y="5852160"/>
            <a:ext cx="8112126" cy="384175"/>
          </a:xfrm>
        </p:spPr>
        <p:txBody>
          <a:bodyPr>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493B93"/>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spcBef>
                <a:spcPct val="20000"/>
              </a:spcBef>
              <a:buFont typeface="Arial" pitchFamily="34" charset="0"/>
              <a:buNone/>
            </a:pPr>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19456" y="649224"/>
            <a:ext cx="8112125" cy="4480560"/>
          </a:xfrm>
        </p:spPr>
        <p:txBody>
          <a:bodyPr/>
          <a:lstStyle>
            <a:lvl1pPr marL="236538" indent="-236538" algn="l" defTabSz="914400" rtl="0" eaLnBrk="1" latinLnBrk="0" hangingPunct="1">
              <a:lnSpc>
                <a:spcPts val="5200"/>
              </a:lnSpc>
              <a:spcBef>
                <a:spcPct val="20000"/>
              </a:spcBef>
              <a:buClr>
                <a:schemeClr val="tx1"/>
              </a:buClr>
              <a:buFont typeface="Arial" pitchFamily="34"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smtClean="0"/>
              <a:t>“Format large quotes using this slide layout. Be sure to cite your source below.”</a:t>
            </a:r>
            <a:endParaRPr lang="en-US" dirty="0"/>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Tree>
  </p:cSld>
  <p:clrMapOvr>
    <a:masterClrMapping/>
  </p:clrMapOvr>
  <p:transition>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237744" y="484632"/>
            <a:ext cx="8755128" cy="4372131"/>
          </a:xfrm>
        </p:spPr>
        <p:txBody>
          <a:bodyPr anchor="b" anchorCtr="0"/>
          <a:lstStyle>
            <a:lvl1pPr marL="228600" indent="-228600">
              <a:buFont typeface="Arial" pitchFamily="34" charset="0"/>
              <a:buChar char="“"/>
              <a:defRPr sz="6000" spc="-200" baseline="0">
                <a:solidFill>
                  <a:schemeClr val="bg1"/>
                </a:solidFill>
                <a:latin typeface="+mj-lt"/>
              </a:defRPr>
            </a:lvl1pPr>
          </a:lstStyle>
          <a:p>
            <a:r>
              <a:rPr lang="en-US" dirty="0" smtClean="0"/>
              <a:t>Format large quotes using this slide layout. Be sure to cite your source below.”</a:t>
            </a:r>
            <a:endParaRPr lang="en-US" dirty="0"/>
          </a:p>
        </p:txBody>
      </p:sp>
      <p:sp>
        <p:nvSpPr>
          <p:cNvPr id="28"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7" name="Text Placeholder 4"/>
          <p:cNvSpPr>
            <a:spLocks noGrp="1"/>
          </p:cNvSpPr>
          <p:nvPr>
            <p:ph type="body" sz="quarter" idx="11" hasCustomPrompt="1"/>
          </p:nvPr>
        </p:nvSpPr>
        <p:spPr>
          <a:xfrm>
            <a:off x="460248" y="5358903"/>
            <a:ext cx="8574685"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2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777667"/>
            <a:ext cx="3895344" cy="5287676"/>
          </a:xfrm>
        </p:spPr>
        <p:txBody>
          <a:bodyPr anchor="ctr" anchorCtr="0">
            <a:normAutofit/>
          </a:bodyPr>
          <a:lstStyle>
            <a:lvl1pPr marL="0" indent="0">
              <a:buFontTx/>
              <a:buNone/>
              <a:defRPr lang="en-US" sz="2000" kern="1200" dirty="0">
                <a:solidFill>
                  <a:srgbClr val="493B93"/>
                </a:solidFill>
                <a:latin typeface="+mj-lt"/>
                <a:ea typeface="+mn-ea"/>
                <a:cs typeface="+mn-cs"/>
              </a:defRPr>
            </a:lvl1pPr>
            <a:lvl2pPr>
              <a:defRPr sz="2000"/>
            </a:lvl2pPr>
            <a:lvl3pPr>
              <a:defRPr sz="2000"/>
            </a:lvl3pPr>
            <a:lvl4pPr>
              <a:defRPr sz="2000"/>
            </a:lvl4pPr>
            <a:lvl5pPr>
              <a:defRPr sz="2000"/>
            </a:lvl5pPr>
          </a:lstStyle>
          <a:p>
            <a:pPr marL="0" lvl="0" indent="0" algn="l" defTabSz="914400" rtl="0" eaLnBrk="1" latinLnBrk="0" hangingPunct="1">
              <a:lnSpc>
                <a:spcPts val="2400"/>
              </a:lnSpc>
              <a:spcBef>
                <a:spcPts val="0"/>
              </a:spcBef>
              <a:buClr>
                <a:srgbClr val="435153"/>
              </a:buClr>
              <a:buFont typeface="Arial" pitchFamily="34" charset="0"/>
              <a:buNone/>
            </a:pPr>
            <a:r>
              <a:rPr lang="en-US" dirty="0" smtClean="0"/>
              <a:t>Tell your story here</a:t>
            </a:r>
            <a:endParaRPr lang="en-US" dirty="0"/>
          </a:p>
        </p:txBody>
      </p:sp>
      <p:cxnSp>
        <p:nvCxnSpPr>
          <p:cNvPr id="5" name="Straight Connector 4"/>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Subtitle 2"/>
          <p:cNvSpPr>
            <a:spLocks noGrp="1"/>
          </p:cNvSpPr>
          <p:nvPr>
            <p:ph type="subTitle" idx="1" hasCustomPrompt="1"/>
          </p:nvPr>
        </p:nvSpPr>
        <p:spPr>
          <a:xfrm>
            <a:off x="236382" y="4464066"/>
            <a:ext cx="3657600" cy="384721"/>
          </a:xfrm>
        </p:spPr>
        <p:txBody>
          <a:bodyPr>
            <a:spAutoFit/>
          </a:bodyPr>
          <a:lstStyle>
            <a:lvl1pPr marL="0" marR="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lang="en-US" sz="2000" kern="1200" dirty="0">
                <a:solidFill>
                  <a:schemeClr val="bg1"/>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a:pPr>
            <a:r>
              <a:rPr lang="en-US" dirty="0" smtClean="0"/>
              <a:t>Speaker Name</a:t>
            </a:r>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mj-lt"/>
                <a:ea typeface="+mj-ea"/>
                <a:cs typeface="Arial" pitchFamily="34" charset="0"/>
              </a:defRPr>
            </a:lvl1pPr>
          </a:lstStyle>
          <a:p>
            <a:r>
              <a:rPr lang="en-US" dirty="0" smtClean="0"/>
              <a:t>Presentation Title Goes Here</a:t>
            </a:r>
            <a:endParaRPr lang="en-US" dirty="0"/>
          </a:p>
        </p:txBody>
      </p:sp>
      <p:pic>
        <p:nvPicPr>
          <p:cNvPr id="44"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912068" y="330200"/>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3"/>
          <p:cNvSpPr>
            <a:spLocks noGrp="1"/>
          </p:cNvSpPr>
          <p:nvPr>
            <p:ph type="body" sz="quarter" idx="10" hasCustomPrompt="1"/>
          </p:nvPr>
        </p:nvSpPr>
        <p:spPr>
          <a:xfrm>
            <a:off x="236383" y="4862154"/>
            <a:ext cx="3657600" cy="355482"/>
          </a:xfrm>
        </p:spPr>
        <p:txBody>
          <a:bodyPr wrap="square">
            <a:spAutoFit/>
          </a:bodyPr>
          <a:lstStyle>
            <a:lvl1pPr marL="0" indent="0">
              <a:buFontTx/>
              <a:buNone/>
              <a:defRPr sz="1800">
                <a:solidFill>
                  <a:schemeClr val="bg1"/>
                </a:solidFill>
              </a:defRPr>
            </a:lvl1pPr>
          </a:lstStyle>
          <a:p>
            <a:pPr lvl="0"/>
            <a:r>
              <a:rPr lang="en-US" dirty="0" smtClean="0"/>
              <a:t>Speaker Title</a:t>
            </a:r>
            <a:endParaRPr lang="en-US" dirty="0"/>
          </a:p>
        </p:txBody>
      </p:sp>
      <p:sp>
        <p:nvSpPr>
          <p:cNvPr id="8" name="Text Placeholder 5"/>
          <p:cNvSpPr>
            <a:spLocks noGrp="1"/>
          </p:cNvSpPr>
          <p:nvPr>
            <p:ph type="body" sz="quarter" idx="11" hasCustomPrompt="1"/>
          </p:nvPr>
        </p:nvSpPr>
        <p:spPr>
          <a:xfrm>
            <a:off x="236382" y="5231003"/>
            <a:ext cx="3657600" cy="297004"/>
          </a:xfrm>
        </p:spPr>
        <p:txBody>
          <a:bodyPr>
            <a:spAutoFit/>
          </a:bodyPr>
          <a:lstStyle>
            <a:lvl1pPr marL="0" indent="0">
              <a:buFontTx/>
              <a:buNone/>
              <a:defRPr sz="1400">
                <a:solidFill>
                  <a:schemeClr val="bg1"/>
                </a:solidFill>
              </a:defRPr>
            </a:lvl1pPr>
          </a:lstStyle>
          <a:p>
            <a:pPr lvl="0"/>
            <a:r>
              <a:rPr lang="en-US" dirty="0" smtClean="0"/>
              <a:t>Date</a:t>
            </a:r>
            <a:endParaRPr lang="en-US" dirty="0"/>
          </a:p>
        </p:txBody>
      </p:sp>
    </p:spTree>
    <p:extLst>
      <p:ext uri="{BB962C8B-B14F-4D97-AF65-F5344CB8AC3E}">
        <p14:creationId xmlns:p14="http://schemas.microsoft.com/office/powerpoint/2010/main" val="1570477232"/>
      </p:ext>
    </p:extLst>
  </p:cSld>
  <p:clrMapOvr>
    <a:masterClrMapping/>
  </p:clrMapOvr>
  <p:transition>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rmAutofit/>
          </a:bodyPr>
          <a:lstStyle>
            <a:lvl1pPr marL="0" indent="0" algn="l" defTabSz="914400" rtl="0" eaLnBrk="1" latinLnBrk="0" hangingPunct="1">
              <a:lnSpc>
                <a:spcPct val="95000"/>
              </a:lnSpc>
              <a:spcBef>
                <a:spcPct val="20000"/>
              </a:spcBef>
              <a:buClr>
                <a:srgbClr val="92D050"/>
              </a:buClr>
              <a:buSzPct val="90000"/>
              <a:buFont typeface="Arial" pitchFamily="34" charset="0"/>
              <a:buNone/>
              <a:tabLst/>
              <a:defRPr kumimoji="0" lang="en-US" sz="2000" b="0" i="0" u="none" strike="noStrike" kern="1200" cap="none" spc="0" normalizeH="0" baseline="0" dirty="0">
                <a:ln>
                  <a:noFill/>
                </a:ln>
                <a:solidFill>
                  <a:srgbClr val="493B93"/>
                </a:solidFill>
                <a:effectLst/>
                <a:uLnTx/>
                <a:uFillTx/>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Demo Title</a:t>
            </a:r>
            <a:endParaRPr lang="en-US" dirty="0"/>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buFontTx/>
              <a:buNone/>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9" name="Rectangle 28"/>
          <p:cNvSpPr/>
          <p:nvPr/>
        </p:nvSpPr>
        <p:spPr>
          <a:xfrm>
            <a:off x="1891875" y="795528"/>
            <a:ext cx="5349240"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Rectangle 22"/>
          <p:cNvSpPr/>
          <p:nvPr userDrawn="1"/>
        </p:nvSpPr>
        <p:spPr>
          <a:xfrm>
            <a:off x="1891874" y="4794352"/>
            <a:ext cx="5347552"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1900238" y="795528"/>
            <a:ext cx="5329238" cy="4005072"/>
          </a:xfrm>
          <a:solidFill>
            <a:schemeClr val="bg1">
              <a:alpha val="30000"/>
            </a:schemeClr>
          </a:solidFill>
          <a:ln>
            <a:solidFill>
              <a:srgbClr val="FFFFFF"/>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065871" y="4873438"/>
            <a:ext cx="5074070" cy="838200"/>
          </a:xfrm>
        </p:spPr>
        <p:txBody>
          <a:bodyPr anchor="ctr"/>
          <a:lstStyle>
            <a:lvl1pPr>
              <a:defRPr sz="2600">
                <a:latin typeface="+mj-lt"/>
              </a:defRPr>
            </a:lvl1pPr>
          </a:lstStyle>
          <a:p>
            <a:r>
              <a:rPr lang="en-US" smtClean="0"/>
              <a:t>Click to edit Master title style</a:t>
            </a:r>
            <a:endParaRPr lang="en-US" dirty="0"/>
          </a:p>
        </p:txBody>
      </p:sp>
      <p:sp>
        <p:nvSpPr>
          <p:cNvPr id="8"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2" name="Rectangle 31"/>
          <p:cNvSpPr/>
          <p:nvPr/>
        </p:nvSpPr>
        <p:spPr>
          <a:xfrm>
            <a:off x="338328" y="310896"/>
            <a:ext cx="3273552"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38328" y="310896"/>
            <a:ext cx="3273552" cy="2459736"/>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229703" y="3429000"/>
            <a:ext cx="7009298" cy="1421928"/>
          </a:xfrm>
        </p:spPr>
        <p:txBody>
          <a:bodyPr anchor="t">
            <a:sp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
        <p:nvSpPr>
          <p:cNvPr id="7"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0" name="Rectangle 39"/>
          <p:cNvSpPr/>
          <p:nvPr/>
        </p:nvSpPr>
        <p:spPr>
          <a:xfrm>
            <a:off x="4992624" y="859536"/>
            <a:ext cx="3630168"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4992624" y="859536"/>
            <a:ext cx="3630168" cy="5029200"/>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229703" y="728972"/>
            <a:ext cx="4349918" cy="1089529"/>
          </a:xfrm>
        </p:spPr>
        <p:txBody>
          <a:bodyPr anchor="t">
            <a:sp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7"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Rectangle 47"/>
          <p:cNvSpPr/>
          <p:nvPr/>
        </p:nvSpPr>
        <p:spPr>
          <a:xfrm>
            <a:off x="3668713" y="311149"/>
            <a:ext cx="326813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Picture Placeholder 25"/>
          <p:cNvSpPr>
            <a:spLocks noGrp="1"/>
          </p:cNvSpPr>
          <p:nvPr>
            <p:ph type="pic" sz="quarter" idx="11" hasCustomPrompt="1"/>
          </p:nvPr>
        </p:nvSpPr>
        <p:spPr>
          <a:xfrm>
            <a:off x="3668989" y="311149"/>
            <a:ext cx="3267861" cy="2660652"/>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334963" y="311149"/>
            <a:ext cx="3258612"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20824" y="311149"/>
            <a:ext cx="3272751" cy="2660652"/>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7011988" y="311149"/>
            <a:ext cx="1806574"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Picture Placeholder 25"/>
          <p:cNvSpPr>
            <a:spLocks noGrp="1"/>
          </p:cNvSpPr>
          <p:nvPr>
            <p:ph type="pic" sz="quarter" idx="12" hasCustomPrompt="1"/>
          </p:nvPr>
        </p:nvSpPr>
        <p:spPr>
          <a:xfrm>
            <a:off x="7011988" y="311149"/>
            <a:ext cx="1806573" cy="1308101"/>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334963" y="3028951"/>
            <a:ext cx="250196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Picture Placeholder 25"/>
          <p:cNvSpPr>
            <a:spLocks noGrp="1"/>
          </p:cNvSpPr>
          <p:nvPr>
            <p:ph type="pic" sz="quarter" idx="13" hasCustomPrompt="1"/>
          </p:nvPr>
        </p:nvSpPr>
        <p:spPr>
          <a:xfrm>
            <a:off x="320824" y="3028951"/>
            <a:ext cx="2516104" cy="3458934"/>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2911476" y="3028951"/>
            <a:ext cx="4025374"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5" name="Picture Placeholder 25"/>
          <p:cNvSpPr>
            <a:spLocks noGrp="1"/>
          </p:cNvSpPr>
          <p:nvPr>
            <p:ph type="pic" sz="quarter" idx="14" hasCustomPrompt="1"/>
          </p:nvPr>
        </p:nvSpPr>
        <p:spPr>
          <a:xfrm>
            <a:off x="2908334" y="3028951"/>
            <a:ext cx="4028516" cy="3458934"/>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7011988" y="1683657"/>
            <a:ext cx="1806574"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Picture Placeholder 25"/>
          <p:cNvSpPr>
            <a:spLocks noGrp="1"/>
          </p:cNvSpPr>
          <p:nvPr>
            <p:ph type="pic" sz="quarter" idx="15" hasCustomPrompt="1"/>
          </p:nvPr>
        </p:nvSpPr>
        <p:spPr>
          <a:xfrm>
            <a:off x="7011988" y="1676400"/>
            <a:ext cx="1806573" cy="3449410"/>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7011988" y="5182960"/>
            <a:ext cx="1806574"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Picture Placeholder 25"/>
          <p:cNvSpPr>
            <a:spLocks noGrp="1"/>
          </p:cNvSpPr>
          <p:nvPr>
            <p:ph type="pic" sz="quarter" idx="16" hasCustomPrompt="1"/>
          </p:nvPr>
        </p:nvSpPr>
        <p:spPr>
          <a:xfrm>
            <a:off x="7011988" y="5182960"/>
            <a:ext cx="1806573" cy="1304925"/>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18"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2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2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Picture Placeholder 4"/>
          <p:cNvSpPr>
            <a:spLocks noGrp="1"/>
          </p:cNvSpPr>
          <p:nvPr>
            <p:ph type="pic" sz="quarter" idx="10" hasCustomPrompt="1"/>
          </p:nvPr>
        </p:nvSpPr>
        <p:spPr>
          <a:xfrm>
            <a:off x="333375" y="339924"/>
            <a:ext cx="8474869" cy="6054185"/>
          </a:xfrm>
          <a:ln>
            <a:solidFill>
              <a:srgbClr val="FFFFFF"/>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sp>
        <p:nvSpPr>
          <p:cNvPr id="11" name="Rectangle 5"/>
          <p:cNvSpPr>
            <a:spLocks noChangeArrowheads="1"/>
          </p:cNvSpPr>
          <p:nvPr userDrawn="1"/>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8"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808080"/>
                </a:solidFill>
                <a:latin typeface="+mj-lt"/>
              </a:rPr>
              <a:t>© 2013 Cisco and/or its affiliates. All rights reserved.</a:t>
            </a:r>
            <a:endParaRPr lang="en-US" sz="600" dirty="0">
              <a:solidFill>
                <a:srgbClr val="808080"/>
              </a:solidFill>
              <a:latin typeface="+mj-lt"/>
            </a:endParaRPr>
          </a:p>
        </p:txBody>
      </p:sp>
      <p:sp>
        <p:nvSpPr>
          <p:cNvPr id="10"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Tree>
  </p:cSld>
  <p:clrMapOvr>
    <a:masterClrMapping/>
  </p:clrMapOvr>
  <p:transition>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91440" y="-91440"/>
            <a:ext cx="9326880" cy="704088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tandard video">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1" name="Media Placeholder 20"/>
          <p:cNvSpPr>
            <a:spLocks noGrp="1"/>
          </p:cNvSpPr>
          <p:nvPr>
            <p:ph type="media" sz="quarter" idx="10" hasCustomPrompt="1"/>
          </p:nvPr>
        </p:nvSpPr>
        <p:spPr>
          <a:xfrm>
            <a:off x="2642616" y="777240"/>
            <a:ext cx="5897880" cy="4425696"/>
          </a:xfrm>
          <a:solidFill>
            <a:srgbClr val="000000"/>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pic>
        <p:nvPicPr>
          <p:cNvPr id="23"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26148" y="6042098"/>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Tree>
  </p:cSld>
  <p:clrMapOvr>
    <a:masterClrMapping/>
  </p:clrMapOvr>
  <p:transition>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022361"/>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8" name="Subtitle 2"/>
          <p:cNvSpPr>
            <a:spLocks noGrp="1"/>
          </p:cNvSpPr>
          <p:nvPr>
            <p:ph type="subTitle" idx="1" hasCustomPrompt="1"/>
          </p:nvPr>
        </p:nvSpPr>
        <p:spPr>
          <a:xfrm>
            <a:off x="236383" y="4464066"/>
            <a:ext cx="8110728" cy="384175"/>
          </a:xfr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a:normAutofit/>
          </a:bodyPr>
          <a:lstStyle>
            <a:lvl1pPr marL="0" indent="0" algn="l">
              <a:buNone/>
              <a:defRPr lang="en-US" sz="2000" kern="1200" dirty="0">
                <a:solidFill>
                  <a:srgbClr val="493B93"/>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smtClean="0"/>
              <a:t>Presentation </a:t>
            </a:r>
            <a:br>
              <a:rPr lang="en-US" dirty="0" smtClean="0"/>
            </a:br>
            <a:r>
              <a:rPr lang="en-US" dirty="0" smtClean="0"/>
              <a:t>Title Goes Here</a:t>
            </a:r>
            <a:endParaRPr lang="en-US" dirty="0"/>
          </a:p>
        </p:txBody>
      </p:sp>
      <p:pic>
        <p:nvPicPr>
          <p:cNvPr id="51" name="Picture 4"/>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3053" y="325971"/>
            <a:ext cx="2920207" cy="48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3"/>
          <p:cNvSpPr>
            <a:spLocks noGrp="1"/>
          </p:cNvSpPr>
          <p:nvPr>
            <p:ph type="body" sz="quarter" idx="10" hasCustomPrompt="1"/>
          </p:nvPr>
        </p:nvSpPr>
        <p:spPr>
          <a:xfrm>
            <a:off x="236382" y="4862154"/>
            <a:ext cx="8110728" cy="355482"/>
          </a:xfrm>
        </p:spPr>
        <p:txBody>
          <a:bodyPr wrap="square">
            <a:spAutoFit/>
          </a:bodyPr>
          <a:lstStyle>
            <a:lvl1pPr marL="0" indent="0">
              <a:buFontTx/>
              <a:buNone/>
              <a:defRPr sz="1800">
                <a:solidFill>
                  <a:srgbClr val="493B93"/>
                </a:solidFill>
              </a:defRPr>
            </a:lvl1pPr>
          </a:lstStyle>
          <a:p>
            <a:pPr lvl="0"/>
            <a:r>
              <a:rPr lang="en-US" dirty="0" smtClean="0"/>
              <a:t>Speaker Title</a:t>
            </a:r>
            <a:endParaRPr lang="en-US" dirty="0"/>
          </a:p>
        </p:txBody>
      </p:sp>
      <p:sp>
        <p:nvSpPr>
          <p:cNvPr id="6" name="Text Placeholder 5"/>
          <p:cNvSpPr>
            <a:spLocks noGrp="1"/>
          </p:cNvSpPr>
          <p:nvPr>
            <p:ph type="body" sz="quarter" idx="11" hasCustomPrompt="1"/>
          </p:nvPr>
        </p:nvSpPr>
        <p:spPr>
          <a:xfrm>
            <a:off x="236381" y="5231003"/>
            <a:ext cx="8110728" cy="297004"/>
          </a:xfrm>
        </p:spPr>
        <p:txBody>
          <a:bodyPr wrap="square">
            <a:spAutoFit/>
          </a:bodyPr>
          <a:lstStyle>
            <a:lvl1pPr marL="0" indent="0">
              <a:buFontTx/>
              <a:buNone/>
              <a:defRPr sz="1400">
                <a:solidFill>
                  <a:srgbClr val="493B93"/>
                </a:solidFill>
              </a:defRPr>
            </a:lvl1pPr>
          </a:lstStyle>
          <a:p>
            <a:pPr lvl="0"/>
            <a:r>
              <a:rPr lang="en-US" dirty="0" smtClean="0"/>
              <a:t>Date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5"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808080"/>
                </a:solidFill>
                <a:latin typeface="+mj-lt"/>
              </a:rPr>
              <a:t>© 2013 Cisco and/or its affiliates. All rights reserved.</a:t>
            </a:r>
            <a:endParaRPr lang="en-US" sz="600" dirty="0">
              <a:solidFill>
                <a:srgbClr val="808080"/>
              </a:solidFill>
              <a:latin typeface="+mj-lt"/>
            </a:endParaRPr>
          </a:p>
        </p:txBody>
      </p:sp>
      <p:sp>
        <p:nvSpPr>
          <p:cNvPr id="6"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losing Slide_blu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
        <p:nvSpPr>
          <p:cNvPr id="20" name="Rectangle 19"/>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21" name="Freeform 20"/>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2" name="Freeform 21"/>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3" name="Freeform 22"/>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24" name="Freeform 23"/>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5" name="Freeform 24"/>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6" name="Freeform 25"/>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7" name="Freeform 26"/>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8" name="Freeform 27"/>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9" name="Freeform 28"/>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0" name="Freeform 29"/>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1" name="Freeform 30"/>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2" name="Freeform 31"/>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3" name="Freeform 32"/>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00"/>
                                        <p:tgtEl>
                                          <p:spTgt spid="2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00"/>
                                        <p:tgtEl>
                                          <p:spTgt spid="2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00"/>
                                        <p:tgtEl>
                                          <p:spTgt spid="31"/>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00"/>
                                        <p:tgtEl>
                                          <p:spTgt spid="33"/>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700"/>
                                        <p:tgtEl>
                                          <p:spTgt spid="2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00"/>
                                        <p:tgtEl>
                                          <p:spTgt spid="2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00"/>
                                        <p:tgtEl>
                                          <p:spTgt spid="30"/>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00"/>
                                        <p:tgtEl>
                                          <p:spTgt spid="32"/>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25"/>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27"/>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2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3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33"/>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26"/>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2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3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32"/>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00"/>
                                        <p:tgtEl>
                                          <p:spTgt spid="22"/>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700"/>
                                        <p:tgtEl>
                                          <p:spTgt spid="20"/>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700"/>
                                        <p:tgtEl>
                                          <p:spTgt spid="24"/>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700"/>
                                        <p:tgtEl>
                                          <p:spTgt spid="2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blue thank you">
    <p:spTree>
      <p:nvGrpSpPr>
        <p:cNvPr id="1" name=""/>
        <p:cNvGrpSpPr/>
        <p:nvPr/>
      </p:nvGrpSpPr>
      <p:grpSpPr>
        <a:xfrm>
          <a:off x="0" y="0"/>
          <a:ext cx="0" cy="0"/>
          <a:chOff x="0" y="0"/>
          <a:chExt cx="0" cy="0"/>
        </a:xfrm>
      </p:grpSpPr>
      <p:pic>
        <p:nvPicPr>
          <p:cNvPr id="35" name="Picture 3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pic>
        <p:nvPicPr>
          <p:cNvPr id="18"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69746" y="3078070"/>
            <a:ext cx="3669899" cy="61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Rectangle 3"/>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5" name="Freeform 4"/>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6" name="Freeform 5"/>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7" name="Freeform 6"/>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8" name="Freeform 7"/>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9" name="Freeform 8"/>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0" name="Freeform 9"/>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1" name="Freeform 10"/>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2" name="Freeform 11"/>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4" name="Freeform 13"/>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5" name="Freeform 14"/>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6" name="Freeform 15"/>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7" name="Freeform 16"/>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8" name="Freeform 17"/>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700"/>
                                        <p:tgtEl>
                                          <p:spTgt spid="11"/>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00"/>
                                        <p:tgtEl>
                                          <p:spTgt spid="14"/>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700"/>
                                        <p:tgtEl>
                                          <p:spTgt spid="16"/>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00"/>
                                        <p:tgtEl>
                                          <p:spTgt spid="18"/>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700"/>
                                        <p:tgtEl>
                                          <p:spTgt spid="10"/>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700"/>
                                        <p:tgtEl>
                                          <p:spTgt spid="12"/>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700"/>
                                        <p:tgtEl>
                                          <p:spTgt spid="15"/>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700"/>
                                        <p:tgtEl>
                                          <p:spTgt spid="17"/>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9"/>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11"/>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14"/>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6"/>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18"/>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10"/>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12"/>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15"/>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17"/>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700"/>
                                        <p:tgtEl>
                                          <p:spTgt spid="6"/>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700"/>
                                        <p:tgtEl>
                                          <p:spTgt spid="4"/>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700"/>
                                        <p:tgtEl>
                                          <p:spTgt spid="8"/>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700"/>
                                        <p:tgtEl>
                                          <p:spTgt spid="5"/>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pic>
        <p:nvPicPr>
          <p:cNvPr id="21"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69746" y="3078070"/>
            <a:ext cx="3669899" cy="61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smtClean="0"/>
              <a:t>Presentation </a:t>
            </a:r>
            <a:br>
              <a:rPr lang="en-US" dirty="0" smtClean="0"/>
            </a:br>
            <a:r>
              <a:rPr lang="en-US" dirty="0" smtClean="0"/>
              <a:t>Title Goes Here</a:t>
            </a:r>
            <a:endParaRPr lang="en-US" dirty="0"/>
          </a:p>
        </p:txBody>
      </p:sp>
    </p:spTree>
    <p:extLst>
      <p:ext uri="{BB962C8B-B14F-4D97-AF65-F5344CB8AC3E}">
        <p14:creationId xmlns:p14="http://schemas.microsoft.com/office/powerpoint/2010/main" val="477931373"/>
      </p:ext>
    </p:extLst>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712451"/>
            <a:ext cx="8477250" cy="1828800"/>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808080"/>
                </a:solidFill>
                <a:latin typeface="+mj-lt"/>
                <a:ea typeface="+mn-ea"/>
                <a:cs typeface="+mn-cs"/>
              </a:rPr>
              <a:t>© 2013 Cisco and/or its affiliates. All rights reserved.</a:t>
            </a:r>
            <a:endParaRPr lang="en-US" sz="600" kern="1200" dirty="0">
              <a:solidFill>
                <a:srgbClr val="808080"/>
              </a:solidFill>
              <a:latin typeface="+mj-lt"/>
              <a:ea typeface="+mn-ea"/>
              <a:cs typeface="+mn-cs"/>
            </a:endParaRPr>
          </a:p>
        </p:txBody>
      </p:sp>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gue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696378"/>
            <a:ext cx="8477250" cy="1844873"/>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808080"/>
                </a:solidFill>
                <a:latin typeface="+mj-lt"/>
                <a:ea typeface="+mn-ea"/>
                <a:cs typeface="+mn-cs"/>
              </a:rPr>
              <a:t>© 2013 Cisco and/or its affiliates. All rights reserved.</a:t>
            </a:r>
            <a:endParaRPr lang="en-US" sz="600" kern="1200" dirty="0">
              <a:solidFill>
                <a:srgbClr val="808080"/>
              </a:solidFill>
              <a:latin typeface="+mj-lt"/>
              <a:ea typeface="+mn-ea"/>
              <a:cs typeface="+mn-cs"/>
            </a:endParaRP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1665715276"/>
      </p:ext>
    </p:extLst>
  </p:cSld>
  <p:clrMapOvr>
    <a:masterClrMapping/>
  </p:clrMapOvr>
  <p:transition>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 Segue 3">
    <p:spTree>
      <p:nvGrpSpPr>
        <p:cNvPr id="1" name=""/>
        <p:cNvGrpSpPr/>
        <p:nvPr/>
      </p:nvGrpSpPr>
      <p:grpSpPr>
        <a:xfrm>
          <a:off x="0" y="0"/>
          <a:ext cx="0" cy="0"/>
          <a:chOff x="0" y="0"/>
          <a:chExt cx="0" cy="0"/>
        </a:xfrm>
      </p:grpSpPr>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808080"/>
                </a:solidFill>
                <a:latin typeface="+mj-lt"/>
                <a:ea typeface="+mn-ea"/>
                <a:cs typeface="+mn-cs"/>
              </a:rPr>
              <a:t>© 2013 Cisco and/or its affiliates. All rights reserved.</a:t>
            </a:r>
            <a:endParaRPr lang="en-US" sz="600" kern="1200" dirty="0">
              <a:solidFill>
                <a:srgbClr val="808080"/>
              </a:solidFill>
              <a:latin typeface="+mj-lt"/>
              <a:ea typeface="+mn-ea"/>
              <a:cs typeface="+mn-cs"/>
            </a:endParaRP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2987243975"/>
      </p:ext>
    </p:extLst>
  </p:cSld>
  <p:clrMapOvr>
    <a:masterClrMapping/>
  </p:clrMapOvr>
  <p:transition>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432215"/>
            <a:ext cx="8588861" cy="838200"/>
          </a:xfrm>
        </p:spPr>
        <p:txBody>
          <a:bodyPr/>
          <a:lstStyle>
            <a:lvl1pPr>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28600" y="1344168"/>
            <a:ext cx="8577072" cy="4965192"/>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5548096"/>
      </p:ext>
    </p:extLst>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4706781"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smtClean="0"/>
              <a:t>Click to edit Master title style</a:t>
            </a:r>
            <a:endParaRPr lang="en-US" dirty="0"/>
          </a:p>
        </p:txBody>
      </p:sp>
      <p:sp>
        <p:nvSpPr>
          <p:cNvPr id="8" name="Text Placeholder 3"/>
          <p:cNvSpPr>
            <a:spLocks noGrp="1"/>
          </p:cNvSpPr>
          <p:nvPr>
            <p:ph type="body" sz="quarter" idx="12"/>
          </p:nvPr>
        </p:nvSpPr>
        <p:spPr>
          <a:xfrm>
            <a:off x="229702"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6"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smtClean="0"/>
              <a:t>Slide Title Goes Here</a:t>
            </a:r>
            <a:endParaRPr lang="en-US" dirty="0"/>
          </a:p>
        </p:txBody>
      </p:sp>
      <p:sp>
        <p:nvSpPr>
          <p:cNvPr id="3" name="Text Placeholder 2"/>
          <p:cNvSpPr>
            <a:spLocks noGrp="1"/>
          </p:cNvSpPr>
          <p:nvPr>
            <p:ph type="body" idx="1"/>
          </p:nvPr>
        </p:nvSpPr>
        <p:spPr>
          <a:xfrm>
            <a:off x="229702" y="1339745"/>
            <a:ext cx="857707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808080"/>
                </a:solidFill>
                <a:latin typeface="+mj-lt"/>
              </a:rPr>
              <a:t>© 2013 Cisco and/or its affiliates. All rights reserved.</a:t>
            </a:r>
            <a:endParaRPr lang="en-US" sz="600" dirty="0">
              <a:solidFill>
                <a:srgbClr val="808080"/>
              </a:solidFill>
              <a:latin typeface="+mj-lt"/>
            </a:endParaRPr>
          </a:p>
        </p:txBody>
      </p:sp>
      <p:sp>
        <p:nvSpPr>
          <p:cNvPr id="11" name="Rectangle 5"/>
          <p:cNvSpPr>
            <a:spLocks noChangeArrowheads="1"/>
          </p:cNvSpPr>
          <p:nvPr/>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808080"/>
                </a:solidFill>
                <a:latin typeface="+mj-lt"/>
              </a:rPr>
              <a:t>Cisco </a:t>
            </a:r>
            <a:r>
              <a:rPr lang="en-US" sz="600" dirty="0" smtClean="0">
                <a:solidFill>
                  <a:srgbClr val="808080"/>
                </a:solidFill>
                <a:latin typeface="+mj-lt"/>
              </a:rPr>
              <a:t>Public</a:t>
            </a:r>
            <a:endParaRPr lang="en-US" sz="600" dirty="0">
              <a:solidFill>
                <a:srgbClr val="808080"/>
              </a:solidFill>
              <a:latin typeface="+mj-lt"/>
            </a:endParaRP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 bg1="lt1" tx1="dk1" bg2="lt2" tx2="dk2" accent1="accent1" accent2="accent2" accent3="accent3" accent4="accent4" accent5="accent5" accent6="accent6" hlink="hlink" folHlink="folHlink"/>
  <p:sldLayoutIdLst>
    <p:sldLayoutId id="2147483898" r:id="rId1"/>
    <p:sldLayoutId id="2147483930" r:id="rId2"/>
    <p:sldLayoutId id="2147483929" r:id="rId3"/>
    <p:sldLayoutId id="2147483937" r:id="rId4"/>
    <p:sldLayoutId id="2147483900" r:id="rId5"/>
    <p:sldLayoutId id="2147483931" r:id="rId6"/>
    <p:sldLayoutId id="2147483932" r:id="rId7"/>
    <p:sldLayoutId id="2147483933" r:id="rId8"/>
    <p:sldLayoutId id="2147483902" r:id="rId9"/>
    <p:sldLayoutId id="2147483903" r:id="rId10"/>
    <p:sldLayoutId id="2147483935" r:id="rId11"/>
    <p:sldLayoutId id="2147483905" r:id="rId12"/>
    <p:sldLayoutId id="2147483906" r:id="rId13"/>
    <p:sldLayoutId id="2147483907" r:id="rId14"/>
    <p:sldLayoutId id="2147483908" r:id="rId15"/>
    <p:sldLayoutId id="2147483909" r:id="rId16"/>
    <p:sldLayoutId id="2147483910" r:id="rId17"/>
    <p:sldLayoutId id="2147483913" r:id="rId18"/>
    <p:sldLayoutId id="2147483911" r:id="rId19"/>
    <p:sldLayoutId id="2147483912" r:id="rId20"/>
    <p:sldLayoutId id="2147483914" r:id="rId21"/>
    <p:sldLayoutId id="2147483915" r:id="rId22"/>
    <p:sldLayoutId id="2147483916" r:id="rId23"/>
    <p:sldLayoutId id="2147483917" r:id="rId24"/>
    <p:sldLayoutId id="2147483918" r:id="rId25"/>
    <p:sldLayoutId id="2147483919" r:id="rId26"/>
    <p:sldLayoutId id="2147483921" r:id="rId27"/>
    <p:sldLayoutId id="2147483922" r:id="rId28"/>
    <p:sldLayoutId id="2147483936" r:id="rId29"/>
    <p:sldLayoutId id="2147483923" r:id="rId30"/>
    <p:sldLayoutId id="2147483924" r:id="rId31"/>
    <p:sldLayoutId id="2147483925" r:id="rId32"/>
    <p:sldLayoutId id="2147483926" r:id="rId33"/>
    <p:sldLayoutId id="2147483927" r:id="rId34"/>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p:titleStyle>
    <p:body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CCNA Security v2.0</a:t>
            </a:r>
            <a:endParaRPr lang="en-US" dirty="0"/>
          </a:p>
        </p:txBody>
      </p:sp>
      <p:sp>
        <p:nvSpPr>
          <p:cNvPr id="2" name="Title 1"/>
          <p:cNvSpPr>
            <a:spLocks noGrp="1"/>
          </p:cNvSpPr>
          <p:nvPr>
            <p:ph type="ctrTitle"/>
          </p:nvPr>
        </p:nvSpPr>
        <p:spPr>
          <a:xfrm>
            <a:off x="221393" y="722449"/>
            <a:ext cx="8112125" cy="2907239"/>
          </a:xfrm>
        </p:spPr>
        <p:txBody>
          <a:bodyPr/>
          <a:lstStyle/>
          <a:p>
            <a:r>
              <a:rPr lang="en-US" sz="4000" dirty="0" smtClean="0"/>
              <a:t>Chapter 1:</a:t>
            </a:r>
            <a:br>
              <a:rPr lang="en-US" sz="4000" dirty="0" smtClean="0"/>
            </a:br>
            <a:r>
              <a:rPr lang="en-US" sz="4000" dirty="0" smtClean="0"/>
              <a:t>Modern Network Security Threats</a:t>
            </a:r>
            <a:endParaRPr lang="en-US" sz="4000" dirty="0"/>
          </a:p>
        </p:txBody>
      </p:sp>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Campus Area Networks</a:t>
            </a:r>
            <a:endParaRPr lang="en-US" sz="32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478" y="1081286"/>
            <a:ext cx="6837044" cy="5061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986068" y="0"/>
            <a:ext cx="4157932" cy="1169551"/>
          </a:xfrm>
          <a:prstGeom prst="rect">
            <a:avLst/>
          </a:prstGeom>
          <a:noFill/>
        </p:spPr>
        <p:txBody>
          <a:bodyPr wrap="square" rtlCol="0">
            <a:spAutoFit/>
          </a:bodyPr>
          <a:lstStyle/>
          <a:p>
            <a:r>
              <a:rPr lang="en-US" sz="1400" dirty="0"/>
              <a:t>All networks are targets. However, the main focus of this course is on securing Campus Area Networks (CANs). Campus Area Networks consists of interconnected LANs within a limited geographic area.</a:t>
            </a:r>
          </a:p>
        </p:txBody>
      </p:sp>
    </p:spTree>
    <p:extLst>
      <p:ext uri="{BB962C8B-B14F-4D97-AF65-F5344CB8AC3E}">
        <p14:creationId xmlns:p14="http://schemas.microsoft.com/office/powerpoint/2010/main" val="85273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Small Office and Home Office Networks</a:t>
            </a:r>
            <a:endParaRPr lang="en-US" sz="32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764" y="1074267"/>
            <a:ext cx="6818472" cy="5026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9702" y="1328468"/>
            <a:ext cx="2737785" cy="3539430"/>
          </a:xfrm>
          <a:prstGeom prst="rect">
            <a:avLst/>
          </a:prstGeom>
          <a:solidFill>
            <a:schemeClr val="bg1">
              <a:lumMod val="75000"/>
              <a:alpha val="40000"/>
            </a:schemeClr>
          </a:solidFill>
        </p:spPr>
        <p:txBody>
          <a:bodyPr wrap="square" rtlCol="0">
            <a:spAutoFit/>
          </a:bodyPr>
          <a:lstStyle/>
          <a:p>
            <a:r>
              <a:rPr lang="en-US" sz="1600" dirty="0"/>
              <a:t>It is important that all types of networks, regardless of size, are protected. Attackers are also interested in home networks and small office and home office (SOHO) networks. They may want to use someone's Internet connection for free, use the Internet connection for illegal activity, or view financial transactions, such as online purchases.</a:t>
            </a:r>
          </a:p>
        </p:txBody>
      </p:sp>
    </p:spTree>
    <p:extLst>
      <p:ext uri="{BB962C8B-B14F-4D97-AF65-F5344CB8AC3E}">
        <p14:creationId xmlns:p14="http://schemas.microsoft.com/office/powerpoint/2010/main" val="124332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Wide Area Networks</a:t>
            </a:r>
            <a:endParaRPr lang="en-US" sz="32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058" y="1093991"/>
            <a:ext cx="7461885" cy="4992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93102" y="5103674"/>
            <a:ext cx="3812875" cy="1323439"/>
          </a:xfrm>
          <a:prstGeom prst="rect">
            <a:avLst/>
          </a:prstGeom>
          <a:solidFill>
            <a:schemeClr val="bg1">
              <a:lumMod val="75000"/>
              <a:alpha val="37000"/>
            </a:schemeClr>
          </a:solidFill>
        </p:spPr>
        <p:txBody>
          <a:bodyPr wrap="square" rtlCol="0">
            <a:spAutoFit/>
          </a:bodyPr>
          <a:lstStyle/>
          <a:p>
            <a:r>
              <a:rPr lang="en-US" sz="1600" dirty="0"/>
              <a:t>Wide Area Networks (WANs) span a wide geographical area, often over the public Internet. Organizations must ensure secure transport for the data in motion as it travels between sites.</a:t>
            </a:r>
          </a:p>
        </p:txBody>
      </p:sp>
    </p:spTree>
    <p:extLst>
      <p:ext uri="{BB962C8B-B14F-4D97-AF65-F5344CB8AC3E}">
        <p14:creationId xmlns:p14="http://schemas.microsoft.com/office/powerpoint/2010/main" val="427312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Data Center Networks</a:t>
            </a:r>
            <a:endParaRPr lang="en-US" sz="3200" dirty="0"/>
          </a:p>
        </p:txBody>
      </p:sp>
      <p:sp>
        <p:nvSpPr>
          <p:cNvPr id="5" name="Text Placeholder 6"/>
          <p:cNvSpPr txBox="1">
            <a:spLocks/>
          </p:cNvSpPr>
          <p:nvPr/>
        </p:nvSpPr>
        <p:spPr>
          <a:xfrm>
            <a:off x="640080" y="1237488"/>
            <a:ext cx="7863840" cy="45765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Outside perimeter security:</a:t>
            </a:r>
          </a:p>
          <a:p>
            <a:r>
              <a:rPr lang="en-US" sz="1800" dirty="0" smtClean="0"/>
              <a:t>On-premise security officers</a:t>
            </a:r>
          </a:p>
          <a:p>
            <a:r>
              <a:rPr lang="en-US" sz="1800" dirty="0" smtClean="0"/>
              <a:t>Fences and gates</a:t>
            </a:r>
          </a:p>
          <a:p>
            <a:r>
              <a:rPr lang="en-US" sz="1800" dirty="0" smtClean="0"/>
              <a:t>Continuous video surveillance</a:t>
            </a:r>
          </a:p>
          <a:p>
            <a:r>
              <a:rPr lang="en-US" sz="1800" dirty="0" smtClean="0"/>
              <a:t>Security breach alarms</a:t>
            </a:r>
          </a:p>
          <a:p>
            <a:pPr marL="0" indent="0">
              <a:buNone/>
            </a:pPr>
            <a:r>
              <a:rPr lang="en-US" sz="2000" dirty="0"/>
              <a:t>Inside perimeter security:</a:t>
            </a:r>
          </a:p>
          <a:p>
            <a:r>
              <a:rPr lang="en-US" sz="1800" dirty="0" smtClean="0"/>
              <a:t>Electronic motion detectors</a:t>
            </a:r>
          </a:p>
          <a:p>
            <a:r>
              <a:rPr lang="en-US" sz="1800" dirty="0" smtClean="0"/>
              <a:t>Security traps</a:t>
            </a:r>
          </a:p>
          <a:p>
            <a:r>
              <a:rPr lang="en-US" sz="1800" dirty="0" smtClean="0"/>
              <a:t>Continuous video surveillance</a:t>
            </a:r>
          </a:p>
          <a:p>
            <a:r>
              <a:rPr lang="en-US" sz="1800" dirty="0" smtClean="0"/>
              <a:t>Biometric access and exit sensors</a:t>
            </a:r>
            <a:endParaRPr lang="en-US" sz="1800" dirty="0"/>
          </a:p>
        </p:txBody>
      </p:sp>
      <p:sp>
        <p:nvSpPr>
          <p:cNvPr id="2" name="TextBox 1"/>
          <p:cNvSpPr txBox="1"/>
          <p:nvPr/>
        </p:nvSpPr>
        <p:spPr>
          <a:xfrm>
            <a:off x="5055079" y="1552755"/>
            <a:ext cx="3763484" cy="2585323"/>
          </a:xfrm>
          <a:prstGeom prst="rect">
            <a:avLst/>
          </a:prstGeom>
          <a:noFill/>
        </p:spPr>
        <p:txBody>
          <a:bodyPr wrap="square" rtlCol="0">
            <a:spAutoFit/>
          </a:bodyPr>
          <a:lstStyle/>
          <a:p>
            <a:r>
              <a:rPr lang="en-US" dirty="0"/>
              <a:t>Data center networks are typically housed in an off-site facility to store sensitive or proprietary data. These sites are interconnected to corporate sites using VPN technology with ASA devices and integrated data center switches, such as a high-speed Nexus switches.</a:t>
            </a:r>
          </a:p>
        </p:txBody>
      </p:sp>
    </p:spTree>
    <p:extLst>
      <p:ext uri="{BB962C8B-B14F-4D97-AF65-F5344CB8AC3E}">
        <p14:creationId xmlns:p14="http://schemas.microsoft.com/office/powerpoint/2010/main" val="200055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Cloud and Virtual Networks</a:t>
            </a:r>
            <a:endParaRPr lang="en-US" sz="3200" dirty="0"/>
          </a:p>
        </p:txBody>
      </p:sp>
      <p:sp>
        <p:nvSpPr>
          <p:cNvPr id="5" name="Title 11"/>
          <p:cNvSpPr txBox="1">
            <a:spLocks/>
          </p:cNvSpPr>
          <p:nvPr/>
        </p:nvSpPr>
        <p:spPr>
          <a:xfrm>
            <a:off x="252562" y="2893475"/>
            <a:ext cx="8588861" cy="83820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a:lnSpc>
                <a:spcPct val="100000"/>
              </a:lnSpc>
            </a:pPr>
            <a:r>
              <a:rPr lang="en-US" sz="3200" smtClean="0"/>
              <a:t>The Evolving Network Border</a:t>
            </a:r>
            <a:endParaRPr lang="en-US" sz="3200" dirty="0"/>
          </a:p>
        </p:txBody>
      </p:sp>
      <p:sp>
        <p:nvSpPr>
          <p:cNvPr id="7" name="Text Placeholder 6"/>
          <p:cNvSpPr txBox="1">
            <a:spLocks/>
          </p:cNvSpPr>
          <p:nvPr/>
        </p:nvSpPr>
        <p:spPr>
          <a:xfrm>
            <a:off x="4137660" y="1024128"/>
            <a:ext cx="4457700" cy="20238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Components of a secure data center:</a:t>
            </a:r>
          </a:p>
          <a:p>
            <a:r>
              <a:rPr lang="en-US" sz="1800" dirty="0" smtClean="0"/>
              <a:t>Secure segmentation</a:t>
            </a:r>
          </a:p>
          <a:p>
            <a:r>
              <a:rPr lang="en-US" sz="1800" dirty="0" smtClean="0"/>
              <a:t>Threat defense</a:t>
            </a:r>
          </a:p>
          <a:p>
            <a:r>
              <a:rPr lang="en-US" sz="1800" dirty="0" smtClean="0"/>
              <a:t>Visibility</a:t>
            </a:r>
            <a:endParaRPr lang="en-US" sz="1800" dirty="0"/>
          </a:p>
        </p:txBody>
      </p:sp>
      <p:sp>
        <p:nvSpPr>
          <p:cNvPr id="8" name="Text Placeholder 6"/>
          <p:cNvSpPr txBox="1">
            <a:spLocks/>
          </p:cNvSpPr>
          <p:nvPr/>
        </p:nvSpPr>
        <p:spPr>
          <a:xfrm>
            <a:off x="792480" y="1062228"/>
            <a:ext cx="2705100" cy="20238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VM-specific threats:</a:t>
            </a:r>
          </a:p>
          <a:p>
            <a:r>
              <a:rPr lang="en-US" sz="1800" dirty="0" err="1" smtClean="0"/>
              <a:t>Hyperjacking</a:t>
            </a:r>
            <a:endParaRPr lang="en-US" sz="1800" dirty="0" smtClean="0"/>
          </a:p>
          <a:p>
            <a:r>
              <a:rPr lang="en-US" sz="1800" dirty="0" smtClean="0"/>
              <a:t>Instant On activation</a:t>
            </a:r>
          </a:p>
          <a:p>
            <a:r>
              <a:rPr lang="en-US" sz="1800" dirty="0" smtClean="0"/>
              <a:t>Antivirus storm</a:t>
            </a:r>
            <a:endParaRPr lang="en-US" sz="1800" dirty="0"/>
          </a:p>
        </p:txBody>
      </p:sp>
      <p:sp>
        <p:nvSpPr>
          <p:cNvPr id="9" name="Text Placeholder 6"/>
          <p:cNvSpPr txBox="1">
            <a:spLocks/>
          </p:cNvSpPr>
          <p:nvPr/>
        </p:nvSpPr>
        <p:spPr>
          <a:xfrm>
            <a:off x="640080" y="3767328"/>
            <a:ext cx="7696200" cy="20238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Critical MDM functions for BYOD network:</a:t>
            </a:r>
          </a:p>
          <a:p>
            <a:r>
              <a:rPr lang="en-US" sz="1800" dirty="0" smtClean="0"/>
              <a:t>Data encryption</a:t>
            </a:r>
          </a:p>
          <a:p>
            <a:r>
              <a:rPr lang="en-US" sz="1800" dirty="0" smtClean="0"/>
              <a:t>PIN enforcement</a:t>
            </a:r>
          </a:p>
          <a:p>
            <a:r>
              <a:rPr lang="en-US" sz="1800" dirty="0" smtClean="0"/>
              <a:t>Data wipe</a:t>
            </a:r>
          </a:p>
          <a:p>
            <a:r>
              <a:rPr lang="en-US" sz="1800" dirty="0" smtClean="0"/>
              <a:t>Data loss prevention</a:t>
            </a:r>
          </a:p>
          <a:p>
            <a:r>
              <a:rPr lang="en-US" sz="1800" dirty="0" smtClean="0"/>
              <a:t>Jailbreak/root detection</a:t>
            </a:r>
            <a:endParaRPr lang="en-US" sz="1800" dirty="0"/>
          </a:p>
        </p:txBody>
      </p:sp>
      <p:sp>
        <p:nvSpPr>
          <p:cNvPr id="2" name="TextBox 1"/>
          <p:cNvSpPr txBox="1"/>
          <p:nvPr/>
        </p:nvSpPr>
        <p:spPr>
          <a:xfrm>
            <a:off x="6003987" y="2346384"/>
            <a:ext cx="3004359" cy="3970318"/>
          </a:xfrm>
          <a:prstGeom prst="rect">
            <a:avLst/>
          </a:prstGeom>
          <a:solidFill>
            <a:schemeClr val="bg1">
              <a:lumMod val="75000"/>
              <a:alpha val="50000"/>
            </a:schemeClr>
          </a:solidFill>
        </p:spPr>
        <p:txBody>
          <a:bodyPr wrap="square" rtlCol="0">
            <a:spAutoFit/>
          </a:bodyPr>
          <a:lstStyle/>
          <a:p>
            <a:pPr marL="285750" indent="-285750">
              <a:buFont typeface="Arial" panose="020B0604020202020204" pitchFamily="34" charset="0"/>
              <a:buChar char="•"/>
            </a:pPr>
            <a:r>
              <a:rPr lang="en-US" sz="1400" dirty="0" err="1" smtClean="0"/>
              <a:t>Hyperjacking</a:t>
            </a:r>
            <a:r>
              <a:rPr lang="en-US" sz="1400" dirty="0" smtClean="0"/>
              <a:t> - An </a:t>
            </a:r>
            <a:r>
              <a:rPr lang="en-US" sz="1400" dirty="0"/>
              <a:t>attacker could hijack a VM hypervisor (VM controlling software) and then use it as a launch point to attack other devices on the data center network</a:t>
            </a:r>
            <a:r>
              <a:rPr lang="en-US" sz="1400" dirty="0" smtClean="0"/>
              <a:t>.</a:t>
            </a:r>
          </a:p>
          <a:p>
            <a:pPr marL="285750" indent="-285750">
              <a:buFont typeface="Arial" panose="020B0604020202020204" pitchFamily="34" charset="0"/>
              <a:buChar char="•"/>
            </a:pPr>
            <a:r>
              <a:rPr lang="en-US" sz="1400" dirty="0" smtClean="0"/>
              <a:t>Instant On Activation - When </a:t>
            </a:r>
            <a:r>
              <a:rPr lang="en-US" sz="1400" dirty="0"/>
              <a:t>a VM that has not been used for a period of time is brought online, it may have outdated security policies that deviate from the baseline security and can introduce security vulnerabilities</a:t>
            </a:r>
            <a:r>
              <a:rPr lang="en-US" sz="1400" dirty="0" smtClean="0"/>
              <a:t>.</a:t>
            </a:r>
          </a:p>
          <a:p>
            <a:pPr marL="285750" indent="-285750">
              <a:buFont typeface="Arial" panose="020B0604020202020204" pitchFamily="34" charset="0"/>
              <a:buChar char="•"/>
            </a:pPr>
            <a:r>
              <a:rPr lang="en-US" sz="1400" dirty="0"/>
              <a:t>Antivirus Storms - This happens when all VMs attempt to download antivirus data files at the same time.</a:t>
            </a:r>
          </a:p>
        </p:txBody>
      </p:sp>
      <p:sp>
        <p:nvSpPr>
          <p:cNvPr id="3" name="TextBox 2"/>
          <p:cNvSpPr txBox="1"/>
          <p:nvPr/>
        </p:nvSpPr>
        <p:spPr>
          <a:xfrm>
            <a:off x="3088259" y="4090779"/>
            <a:ext cx="2846717" cy="2492990"/>
          </a:xfrm>
          <a:prstGeom prst="rect">
            <a:avLst/>
          </a:prstGeom>
          <a:solidFill>
            <a:schemeClr val="bg1">
              <a:lumMod val="75000"/>
              <a:alpha val="50000"/>
            </a:schemeClr>
          </a:solidFill>
        </p:spPr>
        <p:txBody>
          <a:bodyPr wrap="square" rtlCol="0">
            <a:spAutoFit/>
          </a:bodyPr>
          <a:lstStyle/>
          <a:p>
            <a:pPr marL="285750" indent="-285750">
              <a:buFont typeface="Arial" panose="020B0604020202020204" pitchFamily="34" charset="0"/>
              <a:buChar char="•"/>
            </a:pPr>
            <a:r>
              <a:rPr lang="en-US" sz="1200" dirty="0" smtClean="0"/>
              <a:t>Secure segmentation - ASA </a:t>
            </a:r>
            <a:r>
              <a:rPr lang="en-US" sz="1200" dirty="0"/>
              <a:t>devices and a Virtual Security Gateway integrated into the Cisco Nexus Series switches are deployed in a data center network to provide secure segmentation. This provides granular inter-virtual-machine security</a:t>
            </a:r>
            <a:r>
              <a:rPr lang="en-US" sz="1200" dirty="0" smtClean="0"/>
              <a:t>.</a:t>
            </a:r>
          </a:p>
          <a:p>
            <a:pPr marL="285750" indent="-285750">
              <a:buFont typeface="Arial" panose="020B0604020202020204" pitchFamily="34" charset="0"/>
              <a:buChar char="•"/>
            </a:pPr>
            <a:r>
              <a:rPr lang="en-US" sz="1200" dirty="0" smtClean="0"/>
              <a:t>Visibility - Visibility </a:t>
            </a:r>
            <a:r>
              <a:rPr lang="en-US" sz="1200" dirty="0"/>
              <a:t>solutions are provided using software such as the Cisco Security Manager which help simplify operations and compliance reporting.</a:t>
            </a:r>
            <a:endParaRPr lang="en-US" sz="1200" dirty="0"/>
          </a:p>
        </p:txBody>
      </p:sp>
      <p:sp>
        <p:nvSpPr>
          <p:cNvPr id="4" name="TextBox 3"/>
          <p:cNvSpPr txBox="1"/>
          <p:nvPr/>
        </p:nvSpPr>
        <p:spPr>
          <a:xfrm>
            <a:off x="943419" y="3595613"/>
            <a:ext cx="2403222" cy="307777"/>
          </a:xfrm>
          <a:prstGeom prst="rect">
            <a:avLst/>
          </a:prstGeom>
          <a:noFill/>
        </p:spPr>
        <p:txBody>
          <a:bodyPr wrap="none" rtlCol="0">
            <a:spAutoFit/>
          </a:bodyPr>
          <a:lstStyle/>
          <a:p>
            <a:r>
              <a:rPr lang="en-US" sz="1400" dirty="0" smtClean="0"/>
              <a:t>Mobile Device Management</a:t>
            </a:r>
            <a:endParaRPr lang="en-US" sz="1400" dirty="0"/>
          </a:p>
        </p:txBody>
      </p:sp>
    </p:spTree>
    <p:extLst>
      <p:ext uri="{BB962C8B-B14F-4D97-AF65-F5344CB8AC3E}">
        <p14:creationId xmlns:p14="http://schemas.microsoft.com/office/powerpoint/2010/main" val="407124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057400"/>
            <a:ext cx="8112125" cy="680748"/>
          </a:xfrm>
        </p:spPr>
        <p:txBody>
          <a:bodyPr/>
          <a:lstStyle/>
          <a:p>
            <a:r>
              <a:rPr lang="en-US" sz="4000" dirty="0" smtClean="0"/>
              <a:t>Section 1.2:</a:t>
            </a:r>
            <a:br>
              <a:rPr lang="en-US" sz="4000" dirty="0" smtClean="0"/>
            </a:br>
            <a:r>
              <a:rPr lang="en-US" sz="4000" dirty="0" smtClean="0"/>
              <a:t>Network Threats</a:t>
            </a:r>
            <a:endParaRPr lang="en-US" sz="4000" dirty="0"/>
          </a:p>
        </p:txBody>
      </p:sp>
      <p:sp>
        <p:nvSpPr>
          <p:cNvPr id="5" name="Text Placeholder 6"/>
          <p:cNvSpPr txBox="1">
            <a:spLocks/>
          </p:cNvSpPr>
          <p:nvPr/>
        </p:nvSpPr>
        <p:spPr>
          <a:xfrm>
            <a:off x="419100" y="2921508"/>
            <a:ext cx="8577072" cy="261868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Upon completion of the section, you should be able to:</a:t>
            </a:r>
          </a:p>
          <a:p>
            <a:r>
              <a:rPr lang="en-US" sz="1800" dirty="0" smtClean="0"/>
              <a:t>Describe the evolution of network security.</a:t>
            </a:r>
          </a:p>
          <a:p>
            <a:r>
              <a:rPr lang="en-US" sz="1800" dirty="0" smtClean="0"/>
              <a:t>Describe the various types of attack tools used by hackers.</a:t>
            </a:r>
          </a:p>
          <a:p>
            <a:r>
              <a:rPr lang="en-US" sz="1800" dirty="0" smtClean="0"/>
              <a:t>Describe malware.</a:t>
            </a:r>
          </a:p>
          <a:p>
            <a:r>
              <a:rPr lang="en-US" sz="1800" dirty="0" smtClean="0"/>
              <a:t>Explain common network attacks.</a:t>
            </a:r>
            <a:endParaRPr lang="en-US" sz="1800" dirty="0"/>
          </a:p>
        </p:txBody>
      </p:sp>
    </p:spTree>
    <p:extLst>
      <p:ext uri="{BB962C8B-B14F-4D97-AF65-F5344CB8AC3E}">
        <p14:creationId xmlns:p14="http://schemas.microsoft.com/office/powerpoint/2010/main" val="19984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1.2.1:</a:t>
            </a:r>
            <a:br>
              <a:rPr lang="en-US" sz="2800" dirty="0" smtClean="0"/>
            </a:br>
            <a:r>
              <a:rPr lang="en-US" sz="2800" dirty="0" smtClean="0"/>
              <a:t>Who is Hacking Our Networks?</a:t>
            </a:r>
            <a:endParaRPr lang="en-US" sz="2800" dirty="0"/>
          </a:p>
        </p:txBody>
      </p:sp>
    </p:spTree>
    <p:extLst>
      <p:ext uri="{BB962C8B-B14F-4D97-AF65-F5344CB8AC3E}">
        <p14:creationId xmlns:p14="http://schemas.microsoft.com/office/powerpoint/2010/main" val="135547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2800" dirty="0" smtClean="0"/>
              <a:t>The Hacker &amp; The Evolution of Hackers</a:t>
            </a:r>
            <a:endParaRPr lang="en-US" sz="2800"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1119188"/>
            <a:ext cx="808672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6"/>
          <p:cNvSpPr txBox="1">
            <a:spLocks/>
          </p:cNvSpPr>
          <p:nvPr/>
        </p:nvSpPr>
        <p:spPr>
          <a:xfrm>
            <a:off x="5532120" y="1313688"/>
            <a:ext cx="2956560" cy="280873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bg1"/>
                </a:solidFill>
              </a:rPr>
              <a:t>Modern hacking titles</a:t>
            </a:r>
            <a:r>
              <a:rPr lang="en-US" sz="1800" dirty="0" smtClean="0">
                <a:solidFill>
                  <a:schemeClr val="bg1"/>
                </a:solidFill>
              </a:rPr>
              <a:t>:</a:t>
            </a:r>
          </a:p>
          <a:p>
            <a:r>
              <a:rPr lang="en-US" sz="1800" dirty="0" smtClean="0">
                <a:solidFill>
                  <a:schemeClr val="bg1"/>
                </a:solidFill>
              </a:rPr>
              <a:t>Script Kiddies</a:t>
            </a:r>
          </a:p>
          <a:p>
            <a:r>
              <a:rPr lang="en-US" sz="1800" dirty="0" smtClean="0">
                <a:solidFill>
                  <a:schemeClr val="bg1"/>
                </a:solidFill>
              </a:rPr>
              <a:t>Vulnerability Brokers</a:t>
            </a:r>
          </a:p>
          <a:p>
            <a:r>
              <a:rPr lang="en-US" sz="1800" dirty="0" smtClean="0">
                <a:solidFill>
                  <a:schemeClr val="bg1"/>
                </a:solidFill>
              </a:rPr>
              <a:t>Hacktivists</a:t>
            </a:r>
          </a:p>
          <a:p>
            <a:r>
              <a:rPr lang="en-US" sz="1800" dirty="0" smtClean="0">
                <a:solidFill>
                  <a:schemeClr val="bg1"/>
                </a:solidFill>
              </a:rPr>
              <a:t>Cyber Criminals</a:t>
            </a:r>
          </a:p>
          <a:p>
            <a:r>
              <a:rPr lang="en-US" sz="1800" dirty="0" smtClean="0">
                <a:solidFill>
                  <a:schemeClr val="bg1"/>
                </a:solidFill>
              </a:rPr>
              <a:t>State-Sponsored Hackers</a:t>
            </a:r>
            <a:endParaRPr lang="en-US" sz="1800" dirty="0">
              <a:solidFill>
                <a:schemeClr val="bg1"/>
              </a:solidFill>
            </a:endParaRPr>
          </a:p>
        </p:txBody>
      </p:sp>
      <p:sp>
        <p:nvSpPr>
          <p:cNvPr id="2" name="TextBox 1"/>
          <p:cNvSpPr txBox="1"/>
          <p:nvPr/>
        </p:nvSpPr>
        <p:spPr>
          <a:xfrm>
            <a:off x="5382883" y="4554747"/>
            <a:ext cx="3435680" cy="1569660"/>
          </a:xfrm>
          <a:prstGeom prst="rect">
            <a:avLst/>
          </a:prstGeom>
          <a:solidFill>
            <a:schemeClr val="bg1">
              <a:lumMod val="75000"/>
              <a:alpha val="50000"/>
            </a:schemeClr>
          </a:solidFill>
        </p:spPr>
        <p:txBody>
          <a:bodyPr wrap="square" rtlCol="0">
            <a:spAutoFit/>
          </a:bodyPr>
          <a:lstStyle/>
          <a:p>
            <a:r>
              <a:rPr lang="en-US" sz="1600" dirty="0"/>
              <a:t>Hacker is a common term used to describe a network attacker. In this course, the terms attacker and hacker are often used interchangeably. However, the term “hacker” has a variety of meanings:</a:t>
            </a:r>
          </a:p>
        </p:txBody>
      </p:sp>
      <p:sp>
        <p:nvSpPr>
          <p:cNvPr id="3" name="TextBox 2"/>
          <p:cNvSpPr txBox="1"/>
          <p:nvPr/>
        </p:nvSpPr>
        <p:spPr>
          <a:xfrm>
            <a:off x="108284" y="942755"/>
            <a:ext cx="2807444" cy="3754874"/>
          </a:xfrm>
          <a:prstGeom prst="rect">
            <a:avLst/>
          </a:prstGeom>
          <a:solidFill>
            <a:schemeClr val="bg1">
              <a:lumMod val="75000"/>
              <a:alpha val="50000"/>
            </a:schemeClr>
          </a:solidFill>
        </p:spPr>
        <p:txBody>
          <a:bodyPr wrap="square" rtlCol="0">
            <a:spAutoFit/>
          </a:bodyPr>
          <a:lstStyle/>
          <a:p>
            <a:pPr marL="285750" indent="-285750">
              <a:buFont typeface="Arial" panose="020B0604020202020204" pitchFamily="34" charset="0"/>
              <a:buChar char="•"/>
            </a:pPr>
            <a:r>
              <a:rPr lang="en-US" sz="1400" b="1" dirty="0" smtClean="0">
                <a:solidFill>
                  <a:schemeClr val="bg2"/>
                </a:solidFill>
              </a:rPr>
              <a:t>Vulnerability Brokers </a:t>
            </a:r>
            <a:r>
              <a:rPr lang="en-US" sz="1400" dirty="0" smtClean="0">
                <a:solidFill>
                  <a:schemeClr val="bg2"/>
                </a:solidFill>
              </a:rPr>
              <a:t>- These </a:t>
            </a:r>
            <a:r>
              <a:rPr lang="en-US" sz="1400" dirty="0">
                <a:solidFill>
                  <a:schemeClr val="bg2"/>
                </a:solidFill>
              </a:rPr>
              <a:t>are usually grey hat hackers who attempt to discover exploits and report them to vendors, sometimes for prizes or rewards</a:t>
            </a:r>
            <a:r>
              <a:rPr lang="en-US" sz="1400" dirty="0" smtClean="0">
                <a:solidFill>
                  <a:schemeClr val="bg2"/>
                </a:solidFill>
              </a:rPr>
              <a:t>.</a:t>
            </a:r>
          </a:p>
          <a:p>
            <a:pPr marL="285750" indent="-285750">
              <a:buFont typeface="Arial" panose="020B0604020202020204" pitchFamily="34" charset="0"/>
              <a:buChar char="•"/>
            </a:pPr>
            <a:r>
              <a:rPr lang="en-US" sz="1400" b="1" dirty="0">
                <a:solidFill>
                  <a:schemeClr val="bg2"/>
                </a:solidFill>
              </a:rPr>
              <a:t>Hacktivist</a:t>
            </a:r>
            <a:r>
              <a:rPr lang="en-US" sz="1400" dirty="0">
                <a:solidFill>
                  <a:schemeClr val="bg2"/>
                </a:solidFill>
              </a:rPr>
              <a:t> - These are grey hat hackers who rally and protest against different political and social ideas. Hacktivists publicly protest against organizations or governments by posting articles, videos, leaking sensitive information, and performing distributed denial of service (DDoS) attacks.</a:t>
            </a:r>
          </a:p>
        </p:txBody>
      </p:sp>
    </p:spTree>
    <p:extLst>
      <p:ext uri="{BB962C8B-B14F-4D97-AF65-F5344CB8AC3E}">
        <p14:creationId xmlns:p14="http://schemas.microsoft.com/office/powerpoint/2010/main" val="146735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1.2.2:</a:t>
            </a:r>
            <a:br>
              <a:rPr lang="en-US" sz="2800" dirty="0" smtClean="0"/>
            </a:br>
            <a:r>
              <a:rPr lang="en-US" sz="2800" dirty="0" smtClean="0"/>
              <a:t>Hacker Tools</a:t>
            </a:r>
            <a:endParaRPr lang="en-US" sz="2800" dirty="0"/>
          </a:p>
        </p:txBody>
      </p:sp>
    </p:spTree>
    <p:extLst>
      <p:ext uri="{BB962C8B-B14F-4D97-AF65-F5344CB8AC3E}">
        <p14:creationId xmlns:p14="http://schemas.microsoft.com/office/powerpoint/2010/main" val="201056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Introduction of Attack Tools</a:t>
            </a:r>
            <a:endParaRPr lang="en-US" sz="32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949" y="1287901"/>
            <a:ext cx="4206614"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5563" y="2495250"/>
            <a:ext cx="4421667"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525563" y="890996"/>
            <a:ext cx="4421667" cy="1569660"/>
          </a:xfrm>
          <a:prstGeom prst="rect">
            <a:avLst/>
          </a:prstGeom>
          <a:solidFill>
            <a:schemeClr val="bg1">
              <a:lumMod val="75000"/>
            </a:schemeClr>
          </a:solidFill>
        </p:spPr>
        <p:txBody>
          <a:bodyPr wrap="square" rtlCol="0">
            <a:spAutoFit/>
          </a:bodyPr>
          <a:lstStyle/>
          <a:p>
            <a:r>
              <a:rPr lang="en-US" sz="1600" dirty="0"/>
              <a:t>To exploit vulnerability, an attacker must have a technique or tool that can be used. Over the years, attack tools have become more sophisticated, and highly automated, requiring less technical knowledge to use them than in the past.</a:t>
            </a:r>
          </a:p>
        </p:txBody>
      </p:sp>
    </p:spTree>
    <p:extLst>
      <p:ext uri="{BB962C8B-B14F-4D97-AF65-F5344CB8AC3E}">
        <p14:creationId xmlns:p14="http://schemas.microsoft.com/office/powerpoint/2010/main" val="63219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z="4400" dirty="0" smtClean="0"/>
              <a:t>Chapter Outline</a:t>
            </a:r>
            <a:endParaRPr lang="en-US" sz="4400" dirty="0"/>
          </a:p>
        </p:txBody>
      </p:sp>
      <p:sp>
        <p:nvSpPr>
          <p:cNvPr id="12" name="Text Placeholder 11"/>
          <p:cNvSpPr>
            <a:spLocks noGrp="1"/>
          </p:cNvSpPr>
          <p:nvPr>
            <p:ph type="body" sz="quarter" idx="11"/>
          </p:nvPr>
        </p:nvSpPr>
        <p:spPr/>
        <p:txBody>
          <a:bodyPr/>
          <a:lstStyle/>
          <a:p>
            <a:r>
              <a:rPr lang="en-US" dirty="0" smtClean="0">
                <a:solidFill>
                  <a:schemeClr val="tx2"/>
                </a:solidFill>
              </a:rPr>
              <a:t>1.0 Introduction</a:t>
            </a:r>
          </a:p>
          <a:p>
            <a:r>
              <a:rPr lang="en-US" dirty="0" smtClean="0">
                <a:solidFill>
                  <a:schemeClr val="tx2"/>
                </a:solidFill>
              </a:rPr>
              <a:t>1.1 Securing Networks</a:t>
            </a:r>
          </a:p>
          <a:p>
            <a:r>
              <a:rPr lang="en-US" dirty="0" smtClean="0">
                <a:solidFill>
                  <a:schemeClr val="tx2"/>
                </a:solidFill>
              </a:rPr>
              <a:t>1.2 Network Threats</a:t>
            </a:r>
          </a:p>
          <a:p>
            <a:r>
              <a:rPr lang="en-US" dirty="0" smtClean="0">
                <a:solidFill>
                  <a:schemeClr val="tx2"/>
                </a:solidFill>
              </a:rPr>
              <a:t>1.3 Mitigating Threats</a:t>
            </a:r>
          </a:p>
          <a:p>
            <a:r>
              <a:rPr lang="en-US" dirty="0" smtClean="0">
                <a:solidFill>
                  <a:schemeClr val="tx2"/>
                </a:solidFill>
              </a:rPr>
              <a:t>1.4 Summary</a:t>
            </a:r>
            <a:endParaRPr lang="en-US" dirty="0" smtClean="0">
              <a:solidFill>
                <a:schemeClr val="accent4"/>
              </a:solidFill>
            </a:endParaRPr>
          </a:p>
        </p:txBody>
      </p:sp>
    </p:spTree>
    <p:extLst>
      <p:ext uri="{BB962C8B-B14F-4D97-AF65-F5344CB8AC3E}">
        <p14:creationId xmlns:p14="http://schemas.microsoft.com/office/powerpoint/2010/main" val="330542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Evolution of Security Tools</a:t>
            </a:r>
            <a:endParaRPr lang="en-US" sz="3200" dirty="0"/>
          </a:p>
        </p:txBody>
      </p:sp>
      <p:sp>
        <p:nvSpPr>
          <p:cNvPr id="3" name="Text Placeholder 6"/>
          <p:cNvSpPr txBox="1">
            <a:spLocks/>
          </p:cNvSpPr>
          <p:nvPr/>
        </p:nvSpPr>
        <p:spPr>
          <a:xfrm>
            <a:off x="640080" y="1237488"/>
            <a:ext cx="3781000" cy="407365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Penetration testing tools:</a:t>
            </a:r>
          </a:p>
          <a:p>
            <a:r>
              <a:rPr lang="en-US" sz="1800" dirty="0" smtClean="0"/>
              <a:t>Password crackers</a:t>
            </a:r>
          </a:p>
          <a:p>
            <a:r>
              <a:rPr lang="en-US" sz="1800" dirty="0" smtClean="0"/>
              <a:t>Wireless hacking</a:t>
            </a:r>
          </a:p>
          <a:p>
            <a:r>
              <a:rPr lang="en-US" sz="1800" dirty="0" smtClean="0"/>
              <a:t>Network scanning and hacking</a:t>
            </a:r>
          </a:p>
          <a:p>
            <a:r>
              <a:rPr lang="en-US" sz="1800" dirty="0" smtClean="0"/>
              <a:t>Packet crafting</a:t>
            </a:r>
          </a:p>
          <a:p>
            <a:r>
              <a:rPr lang="en-US" sz="1800" dirty="0" smtClean="0"/>
              <a:t>Packet sniffers</a:t>
            </a:r>
          </a:p>
          <a:p>
            <a:r>
              <a:rPr lang="en-US" sz="1800" dirty="0" smtClean="0"/>
              <a:t>Rootkit detectors</a:t>
            </a:r>
          </a:p>
          <a:p>
            <a:r>
              <a:rPr lang="en-US" sz="1800" dirty="0" err="1"/>
              <a:t>Fuzzers</a:t>
            </a:r>
            <a:r>
              <a:rPr lang="en-US" sz="1800" dirty="0"/>
              <a:t> to search vulnerabilities</a:t>
            </a:r>
          </a:p>
        </p:txBody>
      </p:sp>
      <p:sp>
        <p:nvSpPr>
          <p:cNvPr id="4" name="Text Placeholder 6"/>
          <p:cNvSpPr txBox="1">
            <a:spLocks/>
          </p:cNvSpPr>
          <p:nvPr/>
        </p:nvSpPr>
        <p:spPr>
          <a:xfrm>
            <a:off x="4698800" y="1238962"/>
            <a:ext cx="3781000" cy="407365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p>
          <a:p>
            <a:r>
              <a:rPr lang="en-US" sz="1800" dirty="0" smtClean="0"/>
              <a:t>Forensic</a:t>
            </a:r>
            <a:endParaRPr lang="en-US" sz="1800" dirty="0"/>
          </a:p>
          <a:p>
            <a:r>
              <a:rPr lang="en-US" sz="1800" dirty="0"/>
              <a:t>Debuggers</a:t>
            </a:r>
          </a:p>
          <a:p>
            <a:r>
              <a:rPr lang="en-US" sz="1800" dirty="0"/>
              <a:t>Hacking operating systems</a:t>
            </a:r>
          </a:p>
          <a:p>
            <a:r>
              <a:rPr lang="en-US" sz="1800" dirty="0"/>
              <a:t>Encryption</a:t>
            </a:r>
          </a:p>
          <a:p>
            <a:r>
              <a:rPr lang="en-US" sz="1800" dirty="0"/>
              <a:t>Vulnerability exploitation</a:t>
            </a:r>
          </a:p>
          <a:p>
            <a:r>
              <a:rPr lang="en-US" sz="1800" dirty="0"/>
              <a:t>Vulnerability Scanners</a:t>
            </a:r>
          </a:p>
        </p:txBody>
      </p:sp>
    </p:spTree>
    <p:extLst>
      <p:ext uri="{BB962C8B-B14F-4D97-AF65-F5344CB8AC3E}">
        <p14:creationId xmlns:p14="http://schemas.microsoft.com/office/powerpoint/2010/main" val="79628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Categories of Attack Tools</a:t>
            </a:r>
            <a:endParaRPr lang="en-US" sz="3200" dirty="0"/>
          </a:p>
        </p:txBody>
      </p:sp>
      <p:sp>
        <p:nvSpPr>
          <p:cNvPr id="3" name="Text Placeholder 6"/>
          <p:cNvSpPr txBox="1">
            <a:spLocks/>
          </p:cNvSpPr>
          <p:nvPr/>
        </p:nvSpPr>
        <p:spPr>
          <a:xfrm>
            <a:off x="640080" y="1237488"/>
            <a:ext cx="7917180" cy="407365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Network hacking attacks:</a:t>
            </a:r>
          </a:p>
          <a:p>
            <a:r>
              <a:rPr lang="en-US" sz="1800" dirty="0" smtClean="0"/>
              <a:t>Eavesdropping</a:t>
            </a:r>
          </a:p>
          <a:p>
            <a:r>
              <a:rPr lang="en-US" sz="1800" dirty="0" smtClean="0"/>
              <a:t>Data modification</a:t>
            </a:r>
          </a:p>
          <a:p>
            <a:r>
              <a:rPr lang="en-US" sz="1800" dirty="0" smtClean="0"/>
              <a:t>IP address spoofing</a:t>
            </a:r>
          </a:p>
          <a:p>
            <a:r>
              <a:rPr lang="en-US" sz="1800" dirty="0" smtClean="0"/>
              <a:t>Password-based</a:t>
            </a:r>
          </a:p>
          <a:p>
            <a:r>
              <a:rPr lang="en-US" sz="1800" dirty="0" smtClean="0"/>
              <a:t>Denial-of-service</a:t>
            </a:r>
          </a:p>
          <a:p>
            <a:r>
              <a:rPr lang="en-US" sz="1800" dirty="0" smtClean="0"/>
              <a:t>Man-in-the-middle</a:t>
            </a:r>
          </a:p>
          <a:p>
            <a:r>
              <a:rPr lang="en-US" sz="1800" dirty="0" smtClean="0"/>
              <a:t>Compromised-key</a:t>
            </a:r>
          </a:p>
          <a:p>
            <a:r>
              <a:rPr lang="en-US" sz="1800" dirty="0" smtClean="0"/>
              <a:t>Sniffer</a:t>
            </a:r>
          </a:p>
          <a:p>
            <a:pPr marL="0" indent="0">
              <a:buNone/>
            </a:pPr>
            <a:endParaRPr lang="en-US" sz="1800" dirty="0"/>
          </a:p>
        </p:txBody>
      </p:sp>
    </p:spTree>
    <p:extLst>
      <p:ext uri="{BB962C8B-B14F-4D97-AF65-F5344CB8AC3E}">
        <p14:creationId xmlns:p14="http://schemas.microsoft.com/office/powerpoint/2010/main" val="198141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1.2.3:</a:t>
            </a:r>
            <a:br>
              <a:rPr lang="en-US" sz="2800" dirty="0" smtClean="0"/>
            </a:br>
            <a:r>
              <a:rPr lang="en-US" sz="2800" dirty="0" smtClean="0"/>
              <a:t>Malware</a:t>
            </a:r>
            <a:endParaRPr lang="en-US" sz="2800" dirty="0"/>
          </a:p>
        </p:txBody>
      </p:sp>
      <p:sp>
        <p:nvSpPr>
          <p:cNvPr id="2" name="TextBox 1"/>
          <p:cNvSpPr txBox="1"/>
          <p:nvPr/>
        </p:nvSpPr>
        <p:spPr>
          <a:xfrm>
            <a:off x="639786" y="1656272"/>
            <a:ext cx="7712015" cy="1200329"/>
          </a:xfrm>
          <a:prstGeom prst="rect">
            <a:avLst/>
          </a:prstGeom>
          <a:solidFill>
            <a:schemeClr val="bg1">
              <a:lumMod val="75000"/>
            </a:schemeClr>
          </a:solidFill>
        </p:spPr>
        <p:txBody>
          <a:bodyPr wrap="square" rtlCol="0">
            <a:spAutoFit/>
          </a:bodyPr>
          <a:lstStyle/>
          <a:p>
            <a:r>
              <a:rPr lang="en-US" dirty="0"/>
              <a:t>The focus of this topic is on threats for end devices. Specifically, end devices are prone to malware attacks. It is important to know about malware because hackers and online criminals rely on users to install malware or help exploit the security gaps.</a:t>
            </a:r>
          </a:p>
        </p:txBody>
      </p:sp>
    </p:spTree>
    <p:extLst>
      <p:ext uri="{BB962C8B-B14F-4D97-AF65-F5344CB8AC3E}">
        <p14:creationId xmlns:p14="http://schemas.microsoft.com/office/powerpoint/2010/main" val="241089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Various Types of Malware</a:t>
            </a:r>
            <a:endParaRPr lang="en-US" sz="32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 y="1128330"/>
            <a:ext cx="4662487" cy="1431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5020" y="2556896"/>
            <a:ext cx="4481512" cy="1850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9100" y="4404411"/>
            <a:ext cx="4296726" cy="1971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974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Viruses</a:t>
            </a:r>
            <a:endParaRPr lang="en-US" sz="3200"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725" y="1128713"/>
            <a:ext cx="6686550"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453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Trojan Horse Classification</a:t>
            </a:r>
            <a:endParaRPr lang="en-US" sz="3200"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2181824"/>
            <a:ext cx="5737860" cy="4118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518160" y="1237488"/>
            <a:ext cx="7917180" cy="407365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Classifications:</a:t>
            </a:r>
          </a:p>
          <a:p>
            <a:r>
              <a:rPr lang="en-US" sz="1800" dirty="0"/>
              <a:t>Security software disabler</a:t>
            </a:r>
          </a:p>
          <a:p>
            <a:r>
              <a:rPr lang="en-US" sz="1800" dirty="0" smtClean="0"/>
              <a:t>Remote-access</a:t>
            </a:r>
          </a:p>
          <a:p>
            <a:r>
              <a:rPr lang="en-US" sz="1800" dirty="0" smtClean="0"/>
              <a:t>Data-sending</a:t>
            </a:r>
          </a:p>
          <a:p>
            <a:r>
              <a:rPr lang="en-US" sz="1800" dirty="0" smtClean="0"/>
              <a:t>Destructive</a:t>
            </a:r>
          </a:p>
          <a:p>
            <a:r>
              <a:rPr lang="en-US" sz="1800" dirty="0" smtClean="0"/>
              <a:t>Proxy</a:t>
            </a:r>
          </a:p>
          <a:p>
            <a:r>
              <a:rPr lang="en-US" sz="1800" dirty="0" smtClean="0"/>
              <a:t>FTP</a:t>
            </a:r>
          </a:p>
          <a:p>
            <a:r>
              <a:rPr lang="en-US" sz="1800" dirty="0" err="1" smtClean="0"/>
              <a:t>DoS</a:t>
            </a:r>
            <a:endParaRPr lang="en-US" sz="1800" dirty="0" smtClean="0"/>
          </a:p>
        </p:txBody>
      </p:sp>
      <p:sp>
        <p:nvSpPr>
          <p:cNvPr id="2" name="TextBox 1"/>
          <p:cNvSpPr txBox="1"/>
          <p:nvPr/>
        </p:nvSpPr>
        <p:spPr>
          <a:xfrm>
            <a:off x="3450566" y="796829"/>
            <a:ext cx="5538158" cy="1384995"/>
          </a:xfrm>
          <a:prstGeom prst="rect">
            <a:avLst/>
          </a:prstGeom>
          <a:solidFill>
            <a:schemeClr val="bg1">
              <a:lumMod val="75000"/>
            </a:schemeClr>
          </a:solidFill>
        </p:spPr>
        <p:txBody>
          <a:bodyPr wrap="square" rtlCol="0">
            <a:spAutoFit/>
          </a:bodyPr>
          <a:lstStyle/>
          <a:p>
            <a:r>
              <a:rPr lang="en-US" sz="1400" dirty="0"/>
              <a:t>The term Trojan horse originated from Greek mythology. Greek warriors offered the people of Troy (Trojans) a giant hollow horse as a gift, as shown in the figure. The Trojans brought the giant horse into their walled city, unaware that it contained many Greek warriors. At night, after most Trojans were asleep, the warriors burst out of the horse and overtook the city</a:t>
            </a:r>
          </a:p>
        </p:txBody>
      </p:sp>
    </p:spTree>
    <p:extLst>
      <p:ext uri="{BB962C8B-B14F-4D97-AF65-F5344CB8AC3E}">
        <p14:creationId xmlns:p14="http://schemas.microsoft.com/office/powerpoint/2010/main" val="283155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Worms</a:t>
            </a:r>
            <a:endParaRPr lang="en-US" sz="3200"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 y="1431039"/>
            <a:ext cx="4175760" cy="2181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4457700" y="1847088"/>
            <a:ext cx="3943350" cy="52273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smtClean="0"/>
              <a:t>Initial Code Red Worm Infection</a:t>
            </a:r>
            <a:endParaRPr lang="en-US" sz="1800" dirty="0" smtClean="0"/>
          </a:p>
        </p:txBody>
      </p:sp>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276" y="4082799"/>
            <a:ext cx="4219584" cy="2181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4556760" y="4536948"/>
            <a:ext cx="4640580" cy="52273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Code Red Worm Infection 19 Hours Later</a:t>
            </a:r>
            <a:endParaRPr lang="en-US" sz="1800" dirty="0" smtClean="0"/>
          </a:p>
        </p:txBody>
      </p:sp>
      <p:sp>
        <p:nvSpPr>
          <p:cNvPr id="2" name="TextBox 1"/>
          <p:cNvSpPr txBox="1"/>
          <p:nvPr/>
        </p:nvSpPr>
        <p:spPr>
          <a:xfrm>
            <a:off x="4899804" y="2639683"/>
            <a:ext cx="3918759" cy="1200329"/>
          </a:xfrm>
          <a:prstGeom prst="rect">
            <a:avLst/>
          </a:prstGeom>
          <a:solidFill>
            <a:schemeClr val="bg1">
              <a:lumMod val="75000"/>
            </a:schemeClr>
          </a:solidFill>
        </p:spPr>
        <p:txBody>
          <a:bodyPr wrap="square" rtlCol="0">
            <a:spAutoFit/>
          </a:bodyPr>
          <a:lstStyle/>
          <a:p>
            <a:r>
              <a:rPr lang="en-US" dirty="0" smtClean="0"/>
              <a:t>In </a:t>
            </a:r>
            <a:r>
              <a:rPr lang="en-US" dirty="0"/>
              <a:t>2001 the Code Red worm had infected 658 servers. Within 19 hours, the worm had infected over 300,000 servers</a:t>
            </a:r>
          </a:p>
        </p:txBody>
      </p:sp>
      <p:sp>
        <p:nvSpPr>
          <p:cNvPr id="3" name="TextBox 2"/>
          <p:cNvSpPr txBox="1"/>
          <p:nvPr/>
        </p:nvSpPr>
        <p:spPr>
          <a:xfrm>
            <a:off x="2504027" y="42368"/>
            <a:ext cx="6484698" cy="1384995"/>
          </a:xfrm>
          <a:prstGeom prst="rect">
            <a:avLst/>
          </a:prstGeom>
          <a:solidFill>
            <a:schemeClr val="bg1">
              <a:lumMod val="75000"/>
            </a:schemeClr>
          </a:solidFill>
        </p:spPr>
        <p:txBody>
          <a:bodyPr wrap="square" rtlCol="0">
            <a:spAutoFit/>
          </a:bodyPr>
          <a:lstStyle/>
          <a:p>
            <a:pPr marL="285750" indent="-285750">
              <a:buFont typeface="Arial" panose="020B0604020202020204" pitchFamily="34" charset="0"/>
              <a:buChar char="•"/>
            </a:pPr>
            <a:r>
              <a:rPr lang="en-US" sz="1400" dirty="0"/>
              <a:t>Worms replicate themselves by independently exploiting vulnerabilities in networks. Worms usually slow down networks.</a:t>
            </a:r>
          </a:p>
          <a:p>
            <a:pPr marL="285750" indent="-285750">
              <a:buFont typeface="Arial" panose="020B0604020202020204" pitchFamily="34" charset="0"/>
              <a:buChar char="•"/>
            </a:pPr>
            <a:r>
              <a:rPr lang="en-US" sz="1400" dirty="0"/>
              <a:t>Whereas a virus requires a host program to run, worms can run by themselves. Other than the initial infection, they no longer require user participation. After a host is infected, the worm is able to spread very quickly over the network</a:t>
            </a:r>
            <a:r>
              <a:rPr lang="en-US" sz="1400" dirty="0" smtClean="0"/>
              <a:t>.</a:t>
            </a:r>
            <a:endParaRPr lang="en-US" sz="1400" dirty="0"/>
          </a:p>
        </p:txBody>
      </p:sp>
    </p:spTree>
    <p:extLst>
      <p:ext uri="{BB962C8B-B14F-4D97-AF65-F5344CB8AC3E}">
        <p14:creationId xmlns:p14="http://schemas.microsoft.com/office/powerpoint/2010/main" val="107379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Worm Components</a:t>
            </a:r>
            <a:endParaRPr lang="en-US" sz="3200" dirty="0"/>
          </a:p>
        </p:txBody>
      </p:sp>
      <p:graphicFrame>
        <p:nvGraphicFramePr>
          <p:cNvPr id="2" name="Diagram 1"/>
          <p:cNvGraphicFramePr/>
          <p:nvPr>
            <p:extLst>
              <p:ext uri="{D42A27DB-BD31-4B8C-83A1-F6EECF244321}">
                <p14:modId xmlns:p14="http://schemas.microsoft.com/office/powerpoint/2010/main" val="1998461984"/>
              </p:ext>
            </p:extLst>
          </p:nvPr>
        </p:nvGraphicFramePr>
        <p:xfrm>
          <a:off x="1771650" y="1303020"/>
          <a:ext cx="6743700" cy="4378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6"/>
          <p:cNvSpPr txBox="1">
            <a:spLocks/>
          </p:cNvSpPr>
          <p:nvPr/>
        </p:nvSpPr>
        <p:spPr>
          <a:xfrm>
            <a:off x="518160" y="1321308"/>
            <a:ext cx="2948940" cy="181051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Components:</a:t>
            </a:r>
          </a:p>
          <a:p>
            <a:r>
              <a:rPr lang="en-US" sz="1800" dirty="0" smtClean="0"/>
              <a:t>Enabling vulnerability</a:t>
            </a:r>
          </a:p>
          <a:p>
            <a:r>
              <a:rPr lang="en-US" sz="1800" dirty="0" smtClean="0"/>
              <a:t>Propagation mechanism</a:t>
            </a:r>
          </a:p>
          <a:p>
            <a:r>
              <a:rPr lang="en-US" sz="1800" dirty="0" smtClean="0"/>
              <a:t>Payload</a:t>
            </a:r>
          </a:p>
        </p:txBody>
      </p:sp>
      <p:sp>
        <p:nvSpPr>
          <p:cNvPr id="3" name="TextBox 2"/>
          <p:cNvSpPr txBox="1"/>
          <p:nvPr/>
        </p:nvSpPr>
        <p:spPr>
          <a:xfrm>
            <a:off x="212449" y="4192438"/>
            <a:ext cx="4031747" cy="2031325"/>
          </a:xfrm>
          <a:prstGeom prst="rect">
            <a:avLst/>
          </a:prstGeom>
          <a:solidFill>
            <a:schemeClr val="bg1">
              <a:lumMod val="75000"/>
            </a:schemeClr>
          </a:solidFill>
        </p:spPr>
        <p:txBody>
          <a:bodyPr wrap="square" rtlCol="0">
            <a:spAutoFit/>
          </a:bodyPr>
          <a:lstStyle/>
          <a:p>
            <a:pPr marL="285750" indent="-285750">
              <a:buFont typeface="Arial" panose="020B0604020202020204" pitchFamily="34" charset="0"/>
              <a:buChar char="•"/>
            </a:pPr>
            <a:r>
              <a:rPr lang="en-US" sz="1400" dirty="0"/>
              <a:t>Despite the mitigation techniques that have emerged over the years, worms have continued to evolve with the Internet and still pose a threat. While worms have become more sophisticated over time, they still tend to be based on exploiting weaknesses in software applications.</a:t>
            </a:r>
          </a:p>
          <a:p>
            <a:pPr marL="285750" indent="-285750">
              <a:buFont typeface="Arial" panose="020B0604020202020204" pitchFamily="34" charset="0"/>
              <a:buChar char="•"/>
            </a:pPr>
            <a:r>
              <a:rPr lang="en-US" sz="1400" dirty="0"/>
              <a:t>Most worm attacks consist of three components, as shown </a:t>
            </a:r>
            <a:r>
              <a:rPr lang="en-US" sz="1400" dirty="0" smtClean="0"/>
              <a:t>above.</a:t>
            </a:r>
            <a:endParaRPr lang="en-US" sz="1400" dirty="0"/>
          </a:p>
        </p:txBody>
      </p:sp>
      <p:sp>
        <p:nvSpPr>
          <p:cNvPr id="5" name="TextBox 4"/>
          <p:cNvSpPr txBox="1"/>
          <p:nvPr/>
        </p:nvSpPr>
        <p:spPr>
          <a:xfrm>
            <a:off x="6063916" y="104555"/>
            <a:ext cx="2971216" cy="2677656"/>
          </a:xfrm>
          <a:prstGeom prst="rect">
            <a:avLst/>
          </a:prstGeom>
          <a:noFill/>
        </p:spPr>
        <p:txBody>
          <a:bodyPr wrap="square" rtlCol="0">
            <a:spAutoFit/>
          </a:bodyPr>
          <a:lstStyle/>
          <a:p>
            <a:r>
              <a:rPr lang="en-US" sz="1200" b="1" dirty="0"/>
              <a:t>Enabling vulnerability</a:t>
            </a:r>
            <a:r>
              <a:rPr lang="en-US" sz="1200" dirty="0"/>
              <a:t> - A worm installs itself using an exploit mechanism, such as an email attachment, an executable file, or a Trojan horse, on a vulnerable system</a:t>
            </a:r>
            <a:r>
              <a:rPr lang="en-US" sz="1200" dirty="0" smtClean="0"/>
              <a:t>.</a:t>
            </a:r>
          </a:p>
          <a:p>
            <a:endParaRPr lang="en-US" sz="1200" dirty="0"/>
          </a:p>
          <a:p>
            <a:r>
              <a:rPr lang="en-US" sz="1200" b="1" dirty="0"/>
              <a:t>Propagation mechanism</a:t>
            </a:r>
            <a:r>
              <a:rPr lang="en-US" sz="1200" dirty="0"/>
              <a:t> - After gaining access to a device, the worm replicates itself and locates new targets</a:t>
            </a:r>
            <a:r>
              <a:rPr lang="en-US" sz="1200" dirty="0" smtClean="0"/>
              <a:t>.</a:t>
            </a:r>
          </a:p>
          <a:p>
            <a:endParaRPr lang="en-US" sz="1200" dirty="0"/>
          </a:p>
          <a:p>
            <a:r>
              <a:rPr lang="en-US" sz="1200" b="1" dirty="0" smtClean="0"/>
              <a:t>Payload</a:t>
            </a:r>
            <a:r>
              <a:rPr lang="en-US" sz="1200" dirty="0"/>
              <a:t> - Any malicious code that results in some action is a payload. Most often this is used to create a backdoor to the infected host or create a </a:t>
            </a:r>
            <a:r>
              <a:rPr lang="en-US" sz="1200" dirty="0" err="1"/>
              <a:t>DoS</a:t>
            </a:r>
            <a:r>
              <a:rPr lang="en-US" sz="1200" dirty="0"/>
              <a:t> attack.</a:t>
            </a:r>
          </a:p>
        </p:txBody>
      </p:sp>
    </p:spTree>
    <p:extLst>
      <p:ext uri="{BB962C8B-B14F-4D97-AF65-F5344CB8AC3E}">
        <p14:creationId xmlns:p14="http://schemas.microsoft.com/office/powerpoint/2010/main" val="285011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Other Malware</a:t>
            </a:r>
            <a:endParaRPr lang="en-US" sz="3200"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825" y="1191578"/>
            <a:ext cx="6610350" cy="488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1684020" y="4559808"/>
            <a:ext cx="2110740" cy="12999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FF0000"/>
                </a:solidFill>
              </a:rPr>
              <a:t>Ransomware</a:t>
            </a:r>
          </a:p>
          <a:p>
            <a:pPr marL="0" indent="0">
              <a:buNone/>
            </a:pPr>
            <a:r>
              <a:rPr lang="en-US" sz="2400" b="1" dirty="0" smtClean="0">
                <a:solidFill>
                  <a:srgbClr val="FF0000"/>
                </a:solidFill>
              </a:rPr>
              <a:t>Spyware</a:t>
            </a:r>
          </a:p>
          <a:p>
            <a:pPr marL="0" indent="0">
              <a:buNone/>
            </a:pPr>
            <a:r>
              <a:rPr lang="en-US" sz="2400" b="1" dirty="0" smtClean="0">
                <a:solidFill>
                  <a:srgbClr val="FF0000"/>
                </a:solidFill>
              </a:rPr>
              <a:t>Adware</a:t>
            </a:r>
          </a:p>
        </p:txBody>
      </p:sp>
      <p:sp>
        <p:nvSpPr>
          <p:cNvPr id="5" name="Text Placeholder 6"/>
          <p:cNvSpPr txBox="1">
            <a:spLocks/>
          </p:cNvSpPr>
          <p:nvPr/>
        </p:nvSpPr>
        <p:spPr>
          <a:xfrm>
            <a:off x="6019800" y="4539996"/>
            <a:ext cx="1710690" cy="139141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FF0000"/>
                </a:solidFill>
              </a:rPr>
              <a:t>Scareware</a:t>
            </a:r>
          </a:p>
          <a:p>
            <a:pPr marL="0" indent="0">
              <a:buNone/>
            </a:pPr>
            <a:r>
              <a:rPr lang="en-US" sz="2400" b="1" dirty="0" smtClean="0">
                <a:solidFill>
                  <a:srgbClr val="FF0000"/>
                </a:solidFill>
              </a:rPr>
              <a:t>Phishing</a:t>
            </a:r>
          </a:p>
          <a:p>
            <a:pPr marL="0" indent="0">
              <a:buNone/>
            </a:pPr>
            <a:r>
              <a:rPr lang="en-US" sz="2400" b="1" dirty="0" smtClean="0">
                <a:solidFill>
                  <a:srgbClr val="FF0000"/>
                </a:solidFill>
              </a:rPr>
              <a:t>Rootkits</a:t>
            </a:r>
          </a:p>
        </p:txBody>
      </p:sp>
      <p:sp>
        <p:nvSpPr>
          <p:cNvPr id="2" name="TextBox 1"/>
          <p:cNvSpPr txBox="1"/>
          <p:nvPr/>
        </p:nvSpPr>
        <p:spPr>
          <a:xfrm>
            <a:off x="3078192" y="154323"/>
            <a:ext cx="5883215" cy="738664"/>
          </a:xfrm>
          <a:prstGeom prst="rect">
            <a:avLst/>
          </a:prstGeom>
          <a:solidFill>
            <a:schemeClr val="bg1">
              <a:lumMod val="85000"/>
            </a:schemeClr>
          </a:solidFill>
        </p:spPr>
        <p:txBody>
          <a:bodyPr wrap="square" rtlCol="0">
            <a:spAutoFit/>
          </a:bodyPr>
          <a:lstStyle/>
          <a:p>
            <a:r>
              <a:rPr lang="en-US" sz="1400" dirty="0"/>
              <a:t>Hackers have used viruses, worms, and Trojan horses to carry their payloads and for other malicious reasons. Malware continues to evolve.</a:t>
            </a:r>
          </a:p>
          <a:p>
            <a:r>
              <a:rPr lang="en-US" sz="1400" dirty="0"/>
              <a:t>These are some examples of the variety of modern </a:t>
            </a:r>
            <a:r>
              <a:rPr lang="en-US" sz="1400" dirty="0" smtClean="0"/>
              <a:t>malware</a:t>
            </a:r>
            <a:endParaRPr lang="en-US" sz="1400" dirty="0"/>
          </a:p>
        </p:txBody>
      </p:sp>
    </p:spTree>
    <p:extLst>
      <p:ext uri="{BB962C8B-B14F-4D97-AF65-F5344CB8AC3E}">
        <p14:creationId xmlns:p14="http://schemas.microsoft.com/office/powerpoint/2010/main" val="380886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1.2.4:</a:t>
            </a:r>
            <a:br>
              <a:rPr lang="en-US" sz="2800" dirty="0" smtClean="0"/>
            </a:br>
            <a:r>
              <a:rPr lang="en-US" sz="2800" dirty="0" smtClean="0"/>
              <a:t>Common Network Attacks</a:t>
            </a:r>
            <a:endParaRPr lang="en-US" sz="2800" dirty="0"/>
          </a:p>
        </p:txBody>
      </p:sp>
    </p:spTree>
    <p:extLst>
      <p:ext uri="{BB962C8B-B14F-4D97-AF65-F5344CB8AC3E}">
        <p14:creationId xmlns:p14="http://schemas.microsoft.com/office/powerpoint/2010/main" val="332480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174124"/>
            <a:ext cx="8112125" cy="696192"/>
          </a:xfrm>
        </p:spPr>
        <p:txBody>
          <a:bodyPr/>
          <a:lstStyle/>
          <a:p>
            <a:r>
              <a:rPr lang="en-US" sz="4000" dirty="0" smtClean="0"/>
              <a:t>Section 1.1:</a:t>
            </a:r>
            <a:br>
              <a:rPr lang="en-US" sz="4000" dirty="0" smtClean="0"/>
            </a:br>
            <a:r>
              <a:rPr lang="en-US" sz="4000" dirty="0" smtClean="0"/>
              <a:t>Securing Networks</a:t>
            </a:r>
            <a:endParaRPr lang="en-US" sz="4000" dirty="0"/>
          </a:p>
        </p:txBody>
      </p:sp>
      <p:sp>
        <p:nvSpPr>
          <p:cNvPr id="5" name="Text Placeholder 6"/>
          <p:cNvSpPr txBox="1">
            <a:spLocks/>
          </p:cNvSpPr>
          <p:nvPr/>
        </p:nvSpPr>
        <p:spPr>
          <a:xfrm>
            <a:off x="419100" y="3119628"/>
            <a:ext cx="8577072" cy="20238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Upon completion of this section, you should be able to:</a:t>
            </a:r>
          </a:p>
          <a:p>
            <a:r>
              <a:rPr lang="en-US" sz="1800" dirty="0" smtClean="0"/>
              <a:t>Describe the current network security landscape.</a:t>
            </a:r>
          </a:p>
          <a:p>
            <a:r>
              <a:rPr lang="en-US" sz="1800" dirty="0" smtClean="0"/>
              <a:t>Explain how all types of networks need to be protected.</a:t>
            </a:r>
            <a:endParaRPr lang="en-US" sz="1800" dirty="0"/>
          </a:p>
        </p:txBody>
      </p:sp>
    </p:spTree>
    <p:extLst>
      <p:ext uri="{BB962C8B-B14F-4D97-AF65-F5344CB8AC3E}">
        <p14:creationId xmlns:p14="http://schemas.microsoft.com/office/powerpoint/2010/main" val="307607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Types of Network Attacks</a:t>
            </a:r>
            <a:endParaRPr lang="en-US" sz="3200" dirty="0"/>
          </a:p>
        </p:txBody>
      </p:sp>
      <p:graphicFrame>
        <p:nvGraphicFramePr>
          <p:cNvPr id="2" name="Diagram 1"/>
          <p:cNvGraphicFramePr/>
          <p:nvPr>
            <p:extLst>
              <p:ext uri="{D42A27DB-BD31-4B8C-83A1-F6EECF244321}">
                <p14:modId xmlns:p14="http://schemas.microsoft.com/office/powerpoint/2010/main" val="1608289172"/>
              </p:ext>
            </p:extLst>
          </p:nvPr>
        </p:nvGraphicFramePr>
        <p:xfrm>
          <a:off x="2731698" y="1397000"/>
          <a:ext cx="6096000" cy="47218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229702" y="1708030"/>
            <a:ext cx="3376140" cy="3970318"/>
          </a:xfrm>
          <a:prstGeom prst="rect">
            <a:avLst/>
          </a:prstGeom>
          <a:solidFill>
            <a:schemeClr val="bg1">
              <a:lumMod val="75000"/>
            </a:schemeClr>
          </a:solidFill>
        </p:spPr>
        <p:txBody>
          <a:bodyPr wrap="square" rtlCol="0">
            <a:spAutoFit/>
          </a:bodyPr>
          <a:lstStyle/>
          <a:p>
            <a:pPr marL="285750" indent="-285750">
              <a:buFont typeface="Arial" panose="020B0604020202020204" pitchFamily="34" charset="0"/>
              <a:buChar char="•"/>
            </a:pPr>
            <a:r>
              <a:rPr lang="en-US" dirty="0" smtClean="0"/>
              <a:t>To</a:t>
            </a:r>
            <a:r>
              <a:rPr lang="en-US" dirty="0"/>
              <a:t> mitigate attacks, it is useful to first categorize the various types of attacks. By categorizing network attacks, it is possible to address types of attacks rather than individual attacks. There is no standardized way of categorizing network attacks. </a:t>
            </a:r>
            <a:endParaRPr lang="en-US" dirty="0" smtClean="0"/>
          </a:p>
          <a:p>
            <a:pPr marL="285750" indent="-285750">
              <a:buFont typeface="Arial" panose="020B0604020202020204" pitchFamily="34" charset="0"/>
              <a:buChar char="•"/>
            </a:pPr>
            <a:r>
              <a:rPr lang="en-US" dirty="0" smtClean="0"/>
              <a:t>The </a:t>
            </a:r>
            <a:r>
              <a:rPr lang="en-US" dirty="0"/>
              <a:t>method used in this course classifies attacks in three major categories</a:t>
            </a:r>
          </a:p>
        </p:txBody>
      </p:sp>
      <p:sp>
        <p:nvSpPr>
          <p:cNvPr id="4" name="TextBox 3"/>
          <p:cNvSpPr txBox="1"/>
          <p:nvPr/>
        </p:nvSpPr>
        <p:spPr>
          <a:xfrm>
            <a:off x="4571675" y="1106220"/>
            <a:ext cx="2416046" cy="369332"/>
          </a:xfrm>
          <a:prstGeom prst="rect">
            <a:avLst/>
          </a:prstGeom>
          <a:noFill/>
        </p:spPr>
        <p:txBody>
          <a:bodyPr wrap="none" rtlCol="0">
            <a:spAutoFit/>
          </a:bodyPr>
          <a:lstStyle/>
          <a:p>
            <a:r>
              <a:rPr lang="en-US" dirty="0" smtClean="0"/>
              <a:t>Many types of attacks</a:t>
            </a:r>
            <a:endParaRPr lang="en-US" dirty="0"/>
          </a:p>
        </p:txBody>
      </p:sp>
    </p:spTree>
    <p:extLst>
      <p:ext uri="{BB962C8B-B14F-4D97-AF65-F5344CB8AC3E}">
        <p14:creationId xmlns:p14="http://schemas.microsoft.com/office/powerpoint/2010/main" val="272797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nchor="ctr"/>
          <a:lstStyle/>
          <a:p>
            <a:pPr>
              <a:lnSpc>
                <a:spcPct val="100000"/>
              </a:lnSpc>
            </a:pPr>
            <a:r>
              <a:rPr lang="en-US" sz="3200" dirty="0" smtClean="0"/>
              <a:t>Reconnaissance Attacks</a:t>
            </a:r>
            <a:endParaRPr lang="en-US" sz="3200"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294" y="2536166"/>
            <a:ext cx="5922323" cy="3800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220980" y="1260348"/>
            <a:ext cx="4465320" cy="311353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solidFill>
                  <a:schemeClr val="bg2"/>
                </a:solidFill>
              </a:rPr>
              <a:t>Initial query of a target</a:t>
            </a:r>
          </a:p>
          <a:p>
            <a:r>
              <a:rPr lang="en-US" sz="1800" dirty="0" smtClean="0">
                <a:solidFill>
                  <a:schemeClr val="bg2"/>
                </a:solidFill>
              </a:rPr>
              <a:t>Ping </a:t>
            </a:r>
            <a:r>
              <a:rPr lang="en-US" sz="1800" dirty="0">
                <a:solidFill>
                  <a:schemeClr val="bg2"/>
                </a:solidFill>
              </a:rPr>
              <a:t>sweep of the target network</a:t>
            </a:r>
          </a:p>
          <a:p>
            <a:r>
              <a:rPr lang="en-US" sz="1800" dirty="0" smtClean="0">
                <a:solidFill>
                  <a:schemeClr val="bg2"/>
                </a:solidFill>
              </a:rPr>
              <a:t>Port scan of active IP addresses</a:t>
            </a:r>
          </a:p>
          <a:p>
            <a:r>
              <a:rPr lang="en-US" sz="1800" dirty="0" smtClean="0">
                <a:solidFill>
                  <a:schemeClr val="bg2"/>
                </a:solidFill>
              </a:rPr>
              <a:t>Vulnerability scanners</a:t>
            </a:r>
          </a:p>
          <a:p>
            <a:r>
              <a:rPr lang="en-US" sz="1800" dirty="0" smtClean="0">
                <a:solidFill>
                  <a:schemeClr val="bg2"/>
                </a:solidFill>
              </a:rPr>
              <a:t>Exploitation tools</a:t>
            </a:r>
          </a:p>
        </p:txBody>
      </p:sp>
      <p:sp>
        <p:nvSpPr>
          <p:cNvPr id="2" name="TextBox 1"/>
          <p:cNvSpPr txBox="1"/>
          <p:nvPr/>
        </p:nvSpPr>
        <p:spPr>
          <a:xfrm>
            <a:off x="4002656" y="812904"/>
            <a:ext cx="5020573" cy="1600438"/>
          </a:xfrm>
          <a:prstGeom prst="rect">
            <a:avLst/>
          </a:prstGeom>
          <a:solidFill>
            <a:schemeClr val="bg1">
              <a:lumMod val="75000"/>
            </a:schemeClr>
          </a:solidFill>
        </p:spPr>
        <p:txBody>
          <a:bodyPr wrap="square" rtlCol="0">
            <a:spAutoFit/>
          </a:bodyPr>
          <a:lstStyle/>
          <a:p>
            <a:r>
              <a:rPr lang="en-US" sz="1400" dirty="0"/>
              <a:t>Reconnaissance is known as information gathering. It is analogous to a thief surveying a neighborhood by going door-to-door pretending to sell something. What the thief is actually doing is looking for vulnerable homes to break into such as unoccupied residences, residences with easy-to-open doors or windows, and those residences without security systems or security cameras.</a:t>
            </a:r>
          </a:p>
        </p:txBody>
      </p:sp>
    </p:spTree>
    <p:extLst>
      <p:ext uri="{BB962C8B-B14F-4D97-AF65-F5344CB8AC3E}">
        <p14:creationId xmlns:p14="http://schemas.microsoft.com/office/powerpoint/2010/main" val="13901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Access Attacks</a:t>
            </a:r>
            <a:endParaRPr lang="en-US" sz="3200" dirty="0"/>
          </a:p>
        </p:txBody>
      </p:sp>
      <p:sp>
        <p:nvSpPr>
          <p:cNvPr id="3" name="Text Placeholder 6"/>
          <p:cNvSpPr txBox="1">
            <a:spLocks/>
          </p:cNvSpPr>
          <p:nvPr/>
        </p:nvSpPr>
        <p:spPr>
          <a:xfrm>
            <a:off x="640080" y="1237488"/>
            <a:ext cx="7917180" cy="49956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A few reasons why hackers use access attacks:</a:t>
            </a:r>
          </a:p>
          <a:p>
            <a:r>
              <a:rPr lang="en-US" sz="1800" dirty="0" smtClean="0"/>
              <a:t>To retrieve data</a:t>
            </a:r>
          </a:p>
          <a:p>
            <a:r>
              <a:rPr lang="en-US" sz="1800" dirty="0" smtClean="0"/>
              <a:t>To gain access</a:t>
            </a:r>
          </a:p>
          <a:p>
            <a:r>
              <a:rPr lang="en-US" sz="1800" dirty="0" smtClean="0"/>
              <a:t>To escalate access privileges</a:t>
            </a:r>
          </a:p>
          <a:p>
            <a:pPr marL="0" indent="0">
              <a:buNone/>
            </a:pPr>
            <a:r>
              <a:rPr lang="en-US" sz="2000" dirty="0" smtClean="0"/>
              <a:t>A few types of access attacks </a:t>
            </a:r>
            <a:r>
              <a:rPr lang="en-US" sz="2000" dirty="0" smtClean="0"/>
              <a:t>include (</a:t>
            </a:r>
            <a:r>
              <a:rPr lang="en-US" sz="2000" dirty="0"/>
              <a:t>common types of access attacks</a:t>
            </a:r>
            <a:r>
              <a:rPr lang="en-US" sz="2000" dirty="0" smtClean="0"/>
              <a:t>):</a:t>
            </a:r>
            <a:endParaRPr lang="en-US" sz="2000" dirty="0" smtClean="0"/>
          </a:p>
          <a:p>
            <a:r>
              <a:rPr lang="en-US" sz="1800" dirty="0" smtClean="0"/>
              <a:t>Password</a:t>
            </a:r>
          </a:p>
          <a:p>
            <a:r>
              <a:rPr lang="en-US" sz="1800" dirty="0" smtClean="0"/>
              <a:t>Trust exploitation</a:t>
            </a:r>
          </a:p>
          <a:p>
            <a:r>
              <a:rPr lang="en-US" sz="1800" dirty="0" smtClean="0"/>
              <a:t>Port redirection</a:t>
            </a:r>
          </a:p>
          <a:p>
            <a:r>
              <a:rPr lang="en-US" sz="1800" dirty="0" smtClean="0"/>
              <a:t>Man-in-the-middle</a:t>
            </a:r>
          </a:p>
          <a:p>
            <a:r>
              <a:rPr lang="en-US" sz="1800" dirty="0" smtClean="0"/>
              <a:t>Buffer overflow</a:t>
            </a:r>
          </a:p>
          <a:p>
            <a:r>
              <a:rPr lang="en-US" sz="1800" dirty="0" smtClean="0"/>
              <a:t>IP, MAC, DHCP spoofing</a:t>
            </a:r>
            <a:endParaRPr lang="en-US" sz="1800" dirty="0"/>
          </a:p>
        </p:txBody>
      </p:sp>
      <p:sp>
        <p:nvSpPr>
          <p:cNvPr id="2" name="TextBox 1"/>
          <p:cNvSpPr txBox="1"/>
          <p:nvPr/>
        </p:nvSpPr>
        <p:spPr>
          <a:xfrm>
            <a:off x="4189797" y="1552073"/>
            <a:ext cx="4869982" cy="1384995"/>
          </a:xfrm>
          <a:prstGeom prst="rect">
            <a:avLst/>
          </a:prstGeom>
          <a:noFill/>
        </p:spPr>
        <p:txBody>
          <a:bodyPr wrap="square" rtlCol="0">
            <a:spAutoFit/>
          </a:bodyPr>
          <a:lstStyle/>
          <a:p>
            <a:r>
              <a:rPr lang="en-US" sz="1400" dirty="0"/>
              <a:t>Access attacks exploit known vulnerabilities in authentication services, FTP services, and web services to gain entry to web accounts, confidential databases, and other sensitive information.</a:t>
            </a:r>
          </a:p>
          <a:p>
            <a:r>
              <a:rPr lang="en-US" sz="1400" dirty="0"/>
              <a:t>There are at least three reasons that hackers would use access attacks on networks or systems</a:t>
            </a:r>
            <a:r>
              <a:rPr lang="en-US" sz="1400" dirty="0" smtClean="0"/>
              <a:t>:</a:t>
            </a:r>
            <a:endParaRPr lang="en-US" sz="1400" dirty="0"/>
          </a:p>
        </p:txBody>
      </p:sp>
    </p:spTree>
    <p:extLst>
      <p:ext uri="{BB962C8B-B14F-4D97-AF65-F5344CB8AC3E}">
        <p14:creationId xmlns:p14="http://schemas.microsoft.com/office/powerpoint/2010/main" val="335399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4400" y="446326"/>
            <a:ext cx="5291120" cy="3843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Social Engineering Attacks</a:t>
            </a:r>
            <a:endParaRPr lang="en-US" sz="3200" dirty="0"/>
          </a:p>
        </p:txBody>
      </p:sp>
      <p:sp>
        <p:nvSpPr>
          <p:cNvPr id="5" name="Text Placeholder 6"/>
          <p:cNvSpPr txBox="1">
            <a:spLocks/>
          </p:cNvSpPr>
          <p:nvPr/>
        </p:nvSpPr>
        <p:spPr>
          <a:xfrm>
            <a:off x="345272" y="1366884"/>
            <a:ext cx="3338966" cy="311353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solidFill>
                  <a:schemeClr val="bg2"/>
                </a:solidFill>
              </a:rPr>
              <a:t>Pretexting</a:t>
            </a:r>
          </a:p>
          <a:p>
            <a:r>
              <a:rPr lang="en-US" sz="1800" dirty="0" smtClean="0">
                <a:solidFill>
                  <a:schemeClr val="bg2"/>
                </a:solidFill>
              </a:rPr>
              <a:t>Phishing</a:t>
            </a:r>
          </a:p>
          <a:p>
            <a:r>
              <a:rPr lang="en-US" sz="1800" dirty="0" err="1" smtClean="0">
                <a:solidFill>
                  <a:schemeClr val="bg2"/>
                </a:solidFill>
              </a:rPr>
              <a:t>Spearphishing</a:t>
            </a:r>
            <a:endParaRPr lang="en-US" sz="1800" dirty="0" smtClean="0">
              <a:solidFill>
                <a:schemeClr val="bg2"/>
              </a:solidFill>
            </a:endParaRPr>
          </a:p>
          <a:p>
            <a:r>
              <a:rPr lang="en-US" sz="1800" dirty="0" smtClean="0">
                <a:solidFill>
                  <a:schemeClr val="bg2"/>
                </a:solidFill>
              </a:rPr>
              <a:t>Spam</a:t>
            </a:r>
          </a:p>
          <a:p>
            <a:r>
              <a:rPr lang="en-US" sz="1800" dirty="0" smtClean="0">
                <a:solidFill>
                  <a:schemeClr val="bg2"/>
                </a:solidFill>
              </a:rPr>
              <a:t>Tailgating</a:t>
            </a:r>
          </a:p>
          <a:p>
            <a:r>
              <a:rPr lang="en-US" sz="1800" dirty="0" smtClean="0">
                <a:solidFill>
                  <a:schemeClr val="bg2"/>
                </a:solidFill>
              </a:rPr>
              <a:t>Something for Something</a:t>
            </a:r>
          </a:p>
          <a:p>
            <a:r>
              <a:rPr lang="en-US" sz="1800" dirty="0" smtClean="0">
                <a:solidFill>
                  <a:schemeClr val="bg2"/>
                </a:solidFill>
              </a:rPr>
              <a:t>Baiting</a:t>
            </a:r>
          </a:p>
        </p:txBody>
      </p:sp>
      <p:sp>
        <p:nvSpPr>
          <p:cNvPr id="2" name="TextBox 1"/>
          <p:cNvSpPr txBox="1"/>
          <p:nvPr/>
        </p:nvSpPr>
        <p:spPr>
          <a:xfrm>
            <a:off x="1345721" y="4329439"/>
            <a:ext cx="7643004" cy="2031325"/>
          </a:xfrm>
          <a:prstGeom prst="rect">
            <a:avLst/>
          </a:prstGeom>
          <a:solidFill>
            <a:schemeClr val="bg1">
              <a:lumMod val="75000"/>
            </a:schemeClr>
          </a:solidFill>
        </p:spPr>
        <p:txBody>
          <a:bodyPr wrap="square" rtlCol="0">
            <a:spAutoFit/>
          </a:bodyPr>
          <a:lstStyle/>
          <a:p>
            <a:pPr marL="285750" indent="-285750">
              <a:buFont typeface="Arial" panose="020B0604020202020204" pitchFamily="34" charset="0"/>
              <a:buChar char="•"/>
            </a:pPr>
            <a:r>
              <a:rPr lang="en-US" sz="1400" b="1" dirty="0"/>
              <a:t>Pretexting</a:t>
            </a:r>
            <a:r>
              <a:rPr lang="en-US" sz="1400" dirty="0"/>
              <a:t> - This is when a hacker calls an individual and lies to them in an attempt to gain access to privileged data. An example involves an attacker who pretends to need personal or financial data in order to confirm the identity of the recipient</a:t>
            </a:r>
            <a:r>
              <a:rPr lang="en-US" sz="1400" dirty="0" smtClean="0"/>
              <a:t>.</a:t>
            </a:r>
          </a:p>
          <a:p>
            <a:pPr marL="285750" indent="-285750">
              <a:buFont typeface="Arial" panose="020B0604020202020204" pitchFamily="34" charset="0"/>
              <a:buChar char="•"/>
            </a:pPr>
            <a:r>
              <a:rPr lang="en-US" sz="1400" b="1" dirty="0"/>
              <a:t>Spear</a:t>
            </a:r>
            <a:r>
              <a:rPr lang="en-US" sz="1400" dirty="0"/>
              <a:t> </a:t>
            </a:r>
            <a:r>
              <a:rPr lang="en-US" sz="1400" b="1" dirty="0"/>
              <a:t>phishing</a:t>
            </a:r>
            <a:r>
              <a:rPr lang="en-US" sz="1400" dirty="0"/>
              <a:t> - This is a targeted phishing attack tailored for a specific individual or organization.</a:t>
            </a:r>
          </a:p>
          <a:p>
            <a:pPr marL="285750" indent="-285750">
              <a:buFont typeface="Arial" panose="020B0604020202020204" pitchFamily="34" charset="0"/>
              <a:buChar char="•"/>
            </a:pPr>
            <a:r>
              <a:rPr lang="en-US" sz="1400" b="1" dirty="0"/>
              <a:t>Tailgating</a:t>
            </a:r>
            <a:r>
              <a:rPr lang="en-US" sz="1400" dirty="0"/>
              <a:t> - This is when a hacker quickly follows an authorized person into a secure location. The hacker then has access to a secure area.</a:t>
            </a:r>
          </a:p>
          <a:p>
            <a:pPr marL="285750" indent="-285750">
              <a:buFont typeface="Arial" panose="020B0604020202020204" pitchFamily="34" charset="0"/>
              <a:buChar char="•"/>
            </a:pPr>
            <a:r>
              <a:rPr lang="en-US" sz="1400" b="1" dirty="0"/>
              <a:t>Something for Something (Quid pro quo)</a:t>
            </a:r>
            <a:r>
              <a:rPr lang="en-US" sz="1400" dirty="0"/>
              <a:t> - This is when a hacker requests personal information from a party in exchange for something like a free gift</a:t>
            </a:r>
            <a:r>
              <a:rPr lang="en-US" sz="1400" dirty="0" smtClean="0"/>
              <a:t>.</a:t>
            </a:r>
            <a:endParaRPr lang="en-US" sz="1400" dirty="0"/>
          </a:p>
        </p:txBody>
      </p:sp>
    </p:spTree>
    <p:extLst>
      <p:ext uri="{BB962C8B-B14F-4D97-AF65-F5344CB8AC3E}">
        <p14:creationId xmlns:p14="http://schemas.microsoft.com/office/powerpoint/2010/main" val="374121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Denial of Service Attacks</a:t>
            </a:r>
            <a:endParaRPr lang="en-US" sz="3200"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570" y="1340240"/>
            <a:ext cx="8404860" cy="4646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055079" y="69009"/>
            <a:ext cx="3933646" cy="2585323"/>
          </a:xfrm>
          <a:prstGeom prst="rect">
            <a:avLst/>
          </a:prstGeom>
          <a:solidFill>
            <a:schemeClr val="bg1">
              <a:lumMod val="75000"/>
              <a:alpha val="30000"/>
            </a:schemeClr>
          </a:solidFill>
        </p:spPr>
        <p:txBody>
          <a:bodyPr wrap="square" rtlCol="0">
            <a:spAutoFit/>
          </a:bodyPr>
          <a:lstStyle/>
          <a:p>
            <a:r>
              <a:rPr lang="en-US" dirty="0"/>
              <a:t>Denial-of-Service (</a:t>
            </a:r>
            <a:r>
              <a:rPr lang="en-US" dirty="0" err="1"/>
              <a:t>DoS</a:t>
            </a:r>
            <a:r>
              <a:rPr lang="en-US" dirty="0"/>
              <a:t>) attacks are highly publicized network attacks. A </a:t>
            </a:r>
            <a:r>
              <a:rPr lang="en-US" dirty="0" err="1"/>
              <a:t>DoS</a:t>
            </a:r>
            <a:r>
              <a:rPr lang="en-US" dirty="0"/>
              <a:t> attack results in some sort of interruption of service to users, devices, or applications</a:t>
            </a:r>
            <a:r>
              <a:rPr lang="en-US" dirty="0" smtClean="0"/>
              <a:t>.</a:t>
            </a:r>
          </a:p>
          <a:p>
            <a:r>
              <a:rPr lang="en-US" dirty="0"/>
              <a:t>There are two major sources of </a:t>
            </a:r>
            <a:r>
              <a:rPr lang="en-US" dirty="0" err="1"/>
              <a:t>DoS</a:t>
            </a:r>
            <a:r>
              <a:rPr lang="en-US" dirty="0"/>
              <a:t> attacks</a:t>
            </a:r>
            <a:r>
              <a:rPr lang="en-US" dirty="0" smtClean="0"/>
              <a:t>:</a:t>
            </a:r>
          </a:p>
          <a:p>
            <a:pPr marL="285750" indent="-285750">
              <a:buFont typeface="Arial" panose="020B0604020202020204" pitchFamily="34" charset="0"/>
              <a:buChar char="•"/>
            </a:pPr>
            <a:r>
              <a:rPr lang="en-US" dirty="0"/>
              <a:t>Maliciously Formatted </a:t>
            </a:r>
            <a:r>
              <a:rPr lang="en-US" dirty="0" smtClean="0"/>
              <a:t>Packets</a:t>
            </a:r>
          </a:p>
          <a:p>
            <a:pPr marL="285750" indent="-285750">
              <a:buFont typeface="Arial" panose="020B0604020202020204" pitchFamily="34" charset="0"/>
              <a:buChar char="•"/>
            </a:pPr>
            <a:r>
              <a:rPr lang="en-US" dirty="0"/>
              <a:t>Overwhelming Quantity of Traffic</a:t>
            </a:r>
          </a:p>
        </p:txBody>
      </p:sp>
    </p:spTree>
    <p:extLst>
      <p:ext uri="{BB962C8B-B14F-4D97-AF65-F5344CB8AC3E}">
        <p14:creationId xmlns:p14="http://schemas.microsoft.com/office/powerpoint/2010/main" val="193219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DDoS Attacks</a:t>
            </a:r>
            <a:br>
              <a:rPr lang="en-US" sz="3200" dirty="0" smtClean="0"/>
            </a:br>
            <a:r>
              <a:rPr lang="en-US" sz="2000" dirty="0"/>
              <a:t>As an example, a DDoS attack could proceed as follows:</a:t>
            </a:r>
            <a:endParaRPr lang="en-US" sz="3200" dirty="0"/>
          </a:p>
        </p:txBody>
      </p:sp>
      <p:sp>
        <p:nvSpPr>
          <p:cNvPr id="8" name="Text Placeholder 6"/>
          <p:cNvSpPr txBox="1">
            <a:spLocks/>
          </p:cNvSpPr>
          <p:nvPr/>
        </p:nvSpPr>
        <p:spPr>
          <a:xfrm>
            <a:off x="640080" y="1237488"/>
            <a:ext cx="7917180" cy="49956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a:pPr>
            <a:r>
              <a:rPr lang="en-US" sz="2000" dirty="0" smtClean="0"/>
              <a:t>Hacker builds a network of infected machines</a:t>
            </a:r>
          </a:p>
          <a:p>
            <a:pPr marL="635000" lvl="1" indent="-457200">
              <a:buFont typeface="Arial" panose="020B0604020202020204" pitchFamily="34" charset="0"/>
              <a:buChar char="•"/>
            </a:pPr>
            <a:r>
              <a:rPr lang="en-US" sz="1600" dirty="0" smtClean="0"/>
              <a:t>A network of infected hosts is called a botnet.</a:t>
            </a:r>
          </a:p>
          <a:p>
            <a:pPr marL="635000" lvl="1" indent="-457200">
              <a:buFont typeface="Arial" panose="020B0604020202020204" pitchFamily="34" charset="0"/>
              <a:buChar char="•"/>
            </a:pPr>
            <a:r>
              <a:rPr lang="en-US" sz="1600" dirty="0" smtClean="0"/>
              <a:t>The compromised computers are called zombies.</a:t>
            </a:r>
          </a:p>
          <a:p>
            <a:pPr marL="635000" lvl="1" indent="-457200">
              <a:buFont typeface="Arial" panose="020B0604020202020204" pitchFamily="34" charset="0"/>
              <a:buChar char="•"/>
            </a:pPr>
            <a:r>
              <a:rPr lang="en-US" sz="1600" dirty="0" smtClean="0"/>
              <a:t>Zombies are controlled by handler systems.</a:t>
            </a:r>
          </a:p>
          <a:p>
            <a:pPr marL="457200" indent="-457200">
              <a:buFont typeface="+mj-lt"/>
              <a:buAutoNum type="arabicPeriod"/>
            </a:pPr>
            <a:r>
              <a:rPr lang="en-US" sz="2000" dirty="0" smtClean="0"/>
              <a:t>Zombie computers continue to scan and infect more targets</a:t>
            </a:r>
          </a:p>
          <a:p>
            <a:pPr marL="457200" indent="-457200">
              <a:buFont typeface="+mj-lt"/>
              <a:buAutoNum type="arabicPeriod"/>
            </a:pPr>
            <a:r>
              <a:rPr lang="en-US" sz="2000" dirty="0" smtClean="0"/>
              <a:t>Hacker instructs handler system to make the botnet of zombies carry out the </a:t>
            </a:r>
            <a:r>
              <a:rPr lang="en-US" sz="2000" dirty="0" err="1" smtClean="0"/>
              <a:t>DDoS</a:t>
            </a:r>
            <a:r>
              <a:rPr lang="en-US" sz="2000" dirty="0" smtClean="0"/>
              <a:t> attack</a:t>
            </a:r>
            <a:endParaRPr lang="en-US" sz="1800" dirty="0"/>
          </a:p>
        </p:txBody>
      </p:sp>
      <p:sp>
        <p:nvSpPr>
          <p:cNvPr id="2" name="TextBox 1"/>
          <p:cNvSpPr txBox="1"/>
          <p:nvPr/>
        </p:nvSpPr>
        <p:spPr>
          <a:xfrm>
            <a:off x="640080" y="4382219"/>
            <a:ext cx="8178483" cy="1200329"/>
          </a:xfrm>
          <a:prstGeom prst="rect">
            <a:avLst/>
          </a:prstGeom>
          <a:solidFill>
            <a:schemeClr val="bg1">
              <a:lumMod val="75000"/>
            </a:schemeClr>
          </a:solidFill>
        </p:spPr>
        <p:txBody>
          <a:bodyPr wrap="square" rtlCol="0">
            <a:spAutoFit/>
          </a:bodyPr>
          <a:lstStyle/>
          <a:p>
            <a:r>
              <a:rPr lang="en-US" dirty="0"/>
              <a:t>A Distributed </a:t>
            </a:r>
            <a:r>
              <a:rPr lang="en-US" dirty="0" err="1"/>
              <a:t>DoS</a:t>
            </a:r>
            <a:r>
              <a:rPr lang="en-US" dirty="0"/>
              <a:t> Attack (DDoS) is similar in intent to a </a:t>
            </a:r>
            <a:r>
              <a:rPr lang="en-US" dirty="0" err="1"/>
              <a:t>DoS</a:t>
            </a:r>
            <a:r>
              <a:rPr lang="en-US" dirty="0"/>
              <a:t> attack, except that a DDoS attack increases in magnitude because it originates from multiple, coordinated sources. DDoS attacks also introduce new terms such as botnet, handler systems, and zombie computers.</a:t>
            </a:r>
          </a:p>
        </p:txBody>
      </p:sp>
    </p:spTree>
    <p:extLst>
      <p:ext uri="{BB962C8B-B14F-4D97-AF65-F5344CB8AC3E}">
        <p14:creationId xmlns:p14="http://schemas.microsoft.com/office/powerpoint/2010/main" val="10524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019300"/>
            <a:ext cx="8112125" cy="665508"/>
          </a:xfrm>
        </p:spPr>
        <p:txBody>
          <a:bodyPr/>
          <a:lstStyle/>
          <a:p>
            <a:r>
              <a:rPr lang="en-US" sz="4000" dirty="0" smtClean="0"/>
              <a:t>1.3 Mitigating Threats</a:t>
            </a:r>
            <a:endParaRPr lang="en-US" sz="4000" dirty="0"/>
          </a:p>
        </p:txBody>
      </p:sp>
      <p:sp>
        <p:nvSpPr>
          <p:cNvPr id="5" name="Text Placeholder 6"/>
          <p:cNvSpPr txBox="1">
            <a:spLocks/>
          </p:cNvSpPr>
          <p:nvPr/>
        </p:nvSpPr>
        <p:spPr>
          <a:xfrm>
            <a:off x="419100" y="2944368"/>
            <a:ext cx="8577072" cy="20238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Upon completion of this section, you should be able to::</a:t>
            </a:r>
          </a:p>
          <a:p>
            <a:r>
              <a:rPr lang="en-US" sz="1800" dirty="0" smtClean="0"/>
              <a:t>Describe methods and resources to protect the networks.</a:t>
            </a:r>
          </a:p>
          <a:p>
            <a:r>
              <a:rPr lang="en-US" sz="1800" dirty="0" smtClean="0"/>
              <a:t>Describe a collection of domains for network security.</a:t>
            </a:r>
          </a:p>
          <a:p>
            <a:r>
              <a:rPr lang="en-US" sz="1800" dirty="0" smtClean="0"/>
              <a:t>Explain the purpose of the Cisco </a:t>
            </a:r>
            <a:r>
              <a:rPr lang="en-US" sz="1800" dirty="0" err="1" smtClean="0"/>
              <a:t>SecureX</a:t>
            </a:r>
            <a:r>
              <a:rPr lang="en-US" sz="1800" dirty="0" smtClean="0"/>
              <a:t> Architecture.</a:t>
            </a:r>
          </a:p>
          <a:p>
            <a:r>
              <a:rPr lang="en-US" sz="1800" dirty="0" smtClean="0"/>
              <a:t>Describe the techniques used to mitigate common network attacks.</a:t>
            </a:r>
          </a:p>
          <a:p>
            <a:r>
              <a:rPr lang="en-US" sz="1800" dirty="0" smtClean="0"/>
              <a:t>Explain how to secure the three functional areas of Cisco routers and switches.</a:t>
            </a:r>
            <a:endParaRPr lang="en-US" sz="1800" dirty="0"/>
          </a:p>
        </p:txBody>
      </p:sp>
    </p:spTree>
    <p:extLst>
      <p:ext uri="{BB962C8B-B14F-4D97-AF65-F5344CB8AC3E}">
        <p14:creationId xmlns:p14="http://schemas.microsoft.com/office/powerpoint/2010/main" val="827638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1.3.1:</a:t>
            </a:r>
            <a:br>
              <a:rPr lang="en-US" sz="2800" dirty="0" smtClean="0"/>
            </a:br>
            <a:r>
              <a:rPr lang="en-US" sz="2800" dirty="0" smtClean="0"/>
              <a:t>Defending the Network</a:t>
            </a:r>
            <a:endParaRPr lang="en-US" sz="2800" dirty="0"/>
          </a:p>
        </p:txBody>
      </p:sp>
    </p:spTree>
    <p:extLst>
      <p:ext uri="{BB962C8B-B14F-4D97-AF65-F5344CB8AC3E}">
        <p14:creationId xmlns:p14="http://schemas.microsoft.com/office/powerpoint/2010/main" val="169372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Network Security Professionals</a:t>
            </a:r>
            <a:endParaRPr lang="en-US" sz="3200"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1111568"/>
            <a:ext cx="8248650"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326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Network Security Organizations</a:t>
            </a:r>
            <a:endParaRPr lang="en-US" sz="3200"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23" y="1087233"/>
            <a:ext cx="7945754" cy="5151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953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1.1.1:</a:t>
            </a:r>
            <a:br>
              <a:rPr lang="en-US" sz="2800" dirty="0" smtClean="0"/>
            </a:br>
            <a:r>
              <a:rPr lang="en-US" sz="2800" dirty="0" smtClean="0"/>
              <a:t>Current State of Affairs</a:t>
            </a:r>
            <a:endParaRPr lang="en-US" sz="2800" dirty="0"/>
          </a:p>
        </p:txBody>
      </p:sp>
    </p:spTree>
    <p:extLst>
      <p:ext uri="{BB962C8B-B14F-4D97-AF65-F5344CB8AC3E}">
        <p14:creationId xmlns:p14="http://schemas.microsoft.com/office/powerpoint/2010/main" val="256029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Confidentiality, Integrity, Availability</a:t>
            </a:r>
            <a:endParaRPr lang="en-US" sz="3200" dirty="0"/>
          </a:p>
        </p:txBody>
      </p:sp>
      <p:graphicFrame>
        <p:nvGraphicFramePr>
          <p:cNvPr id="3" name="Diagram 2"/>
          <p:cNvGraphicFramePr/>
          <p:nvPr>
            <p:extLst>
              <p:ext uri="{D42A27DB-BD31-4B8C-83A1-F6EECF244321}">
                <p14:modId xmlns:p14="http://schemas.microsoft.com/office/powerpoint/2010/main" val="882831278"/>
              </p:ext>
            </p:extLst>
          </p:nvPr>
        </p:nvGraphicFramePr>
        <p:xfrm>
          <a:off x="2203545" y="982980"/>
          <a:ext cx="6681662" cy="5295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0" y="1276709"/>
            <a:ext cx="2829464" cy="3754874"/>
          </a:xfrm>
          <a:prstGeom prst="rect">
            <a:avLst/>
          </a:prstGeom>
          <a:solidFill>
            <a:schemeClr val="bg1">
              <a:lumMod val="75000"/>
              <a:alpha val="30000"/>
            </a:schemeClr>
          </a:solidFill>
        </p:spPr>
        <p:txBody>
          <a:bodyPr wrap="square" rtlCol="0">
            <a:spAutoFit/>
          </a:bodyPr>
          <a:lstStyle/>
          <a:p>
            <a:pPr marL="285750" indent="-285750">
              <a:buFont typeface="Arial" panose="020B0604020202020204" pitchFamily="34" charset="0"/>
              <a:buChar char="•"/>
            </a:pPr>
            <a:r>
              <a:rPr lang="en-US" sz="1400" dirty="0"/>
              <a:t>In addition to preventing and denying malicious traffic, network security professionals must also ensure that data is protected.</a:t>
            </a:r>
          </a:p>
          <a:p>
            <a:pPr marL="285750" indent="-285750">
              <a:buFont typeface="Arial" panose="020B0604020202020204" pitchFamily="34" charset="0"/>
              <a:buChar char="•"/>
            </a:pPr>
            <a:r>
              <a:rPr lang="en-US" sz="1400" dirty="0"/>
              <a:t>Cryptography, the study and practice of hiding information, is used extensively in modern network security. Today, each type of network communication has a corresponding protocol or technology designed to hide that communication from anyone other than the intended user.</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210882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1.3.2:</a:t>
            </a:r>
            <a:br>
              <a:rPr lang="en-US" sz="2800" dirty="0" smtClean="0"/>
            </a:br>
            <a:r>
              <a:rPr lang="en-US" sz="2800" dirty="0" smtClean="0"/>
              <a:t>Domains of Network Security</a:t>
            </a:r>
            <a:endParaRPr lang="en-US" sz="2800" dirty="0"/>
          </a:p>
        </p:txBody>
      </p:sp>
    </p:spTree>
    <p:extLst>
      <p:ext uri="{BB962C8B-B14F-4D97-AF65-F5344CB8AC3E}">
        <p14:creationId xmlns:p14="http://schemas.microsoft.com/office/powerpoint/2010/main" val="66075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Network Security Domains</a:t>
            </a:r>
            <a:endParaRPr lang="en-US" sz="3200" dirty="0"/>
          </a:p>
        </p:txBody>
      </p:sp>
      <p:sp>
        <p:nvSpPr>
          <p:cNvPr id="3" name="Text Placeholder 6"/>
          <p:cNvSpPr txBox="1">
            <a:spLocks/>
          </p:cNvSpPr>
          <p:nvPr/>
        </p:nvSpPr>
        <p:spPr>
          <a:xfrm>
            <a:off x="640080" y="1210710"/>
            <a:ext cx="7917180" cy="5083558"/>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t>Risk assessment</a:t>
            </a:r>
          </a:p>
          <a:p>
            <a:r>
              <a:rPr lang="en-US" sz="1600" dirty="0" smtClean="0"/>
              <a:t>Security policy</a:t>
            </a:r>
          </a:p>
          <a:p>
            <a:r>
              <a:rPr lang="en-US" sz="1600" dirty="0" smtClean="0"/>
              <a:t>Organization of information security</a:t>
            </a:r>
          </a:p>
          <a:p>
            <a:r>
              <a:rPr lang="en-US" sz="1600" dirty="0" smtClean="0"/>
              <a:t>Asset management</a:t>
            </a:r>
          </a:p>
          <a:p>
            <a:r>
              <a:rPr lang="en-US" sz="1600" dirty="0" smtClean="0"/>
              <a:t>Human resources security</a:t>
            </a:r>
          </a:p>
          <a:p>
            <a:r>
              <a:rPr lang="en-US" sz="1600" dirty="0" smtClean="0"/>
              <a:t>Physical and environmental security</a:t>
            </a:r>
          </a:p>
          <a:p>
            <a:r>
              <a:rPr lang="en-US" sz="1600" dirty="0" smtClean="0"/>
              <a:t>Communications and operations management</a:t>
            </a:r>
          </a:p>
          <a:p>
            <a:r>
              <a:rPr lang="en-US" sz="1600" dirty="0" smtClean="0"/>
              <a:t>Information systems acquisition, development, and maintenance</a:t>
            </a:r>
          </a:p>
          <a:p>
            <a:r>
              <a:rPr lang="en-US" sz="1600" dirty="0" smtClean="0"/>
              <a:t>Access control</a:t>
            </a:r>
          </a:p>
          <a:p>
            <a:r>
              <a:rPr lang="en-US" sz="1600" dirty="0" smtClean="0"/>
              <a:t>Information security incident management</a:t>
            </a:r>
          </a:p>
          <a:p>
            <a:r>
              <a:rPr lang="en-US" sz="1600" dirty="0" smtClean="0"/>
              <a:t>Business continuity management</a:t>
            </a:r>
          </a:p>
          <a:p>
            <a:r>
              <a:rPr lang="en-US" sz="1600" dirty="0" smtClean="0"/>
              <a:t>Compliance</a:t>
            </a:r>
            <a:endParaRPr lang="en-US" sz="1600" dirty="0"/>
          </a:p>
        </p:txBody>
      </p:sp>
      <p:sp>
        <p:nvSpPr>
          <p:cNvPr id="2" name="TextBox 1"/>
          <p:cNvSpPr txBox="1"/>
          <p:nvPr/>
        </p:nvSpPr>
        <p:spPr>
          <a:xfrm>
            <a:off x="4744528" y="1210710"/>
            <a:ext cx="4175185" cy="2031325"/>
          </a:xfrm>
          <a:prstGeom prst="rect">
            <a:avLst/>
          </a:prstGeom>
          <a:solidFill>
            <a:schemeClr val="bg1">
              <a:lumMod val="75000"/>
            </a:schemeClr>
          </a:solidFill>
        </p:spPr>
        <p:txBody>
          <a:bodyPr wrap="square" rtlCol="0">
            <a:spAutoFit/>
          </a:bodyPr>
          <a:lstStyle/>
          <a:p>
            <a:r>
              <a:rPr lang="en-US" dirty="0"/>
              <a:t>It is vital for network security professionals to understand the reasons for network security. They must also be familiar with the organizations dedicated to network security, as well as the 12 network security domains.</a:t>
            </a:r>
          </a:p>
        </p:txBody>
      </p:sp>
    </p:spTree>
    <p:extLst>
      <p:ext uri="{BB962C8B-B14F-4D97-AF65-F5344CB8AC3E}">
        <p14:creationId xmlns:p14="http://schemas.microsoft.com/office/powerpoint/2010/main" val="326279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Network Security Policy</a:t>
            </a:r>
            <a:endParaRPr lang="en-US" sz="3200" dirty="0"/>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1402080"/>
            <a:ext cx="86487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625087" y="2863970"/>
            <a:ext cx="2271263" cy="3046988"/>
          </a:xfrm>
          <a:prstGeom prst="rect">
            <a:avLst/>
          </a:prstGeom>
          <a:solidFill>
            <a:schemeClr val="bg1">
              <a:lumMod val="75000"/>
            </a:schemeClr>
          </a:solidFill>
        </p:spPr>
        <p:txBody>
          <a:bodyPr wrap="square" rtlCol="0">
            <a:spAutoFit/>
          </a:bodyPr>
          <a:lstStyle/>
          <a:p>
            <a:r>
              <a:rPr lang="en-US" sz="1600" dirty="0"/>
              <a:t>One of the most important domains is the security policy domain. A security policy is a formal statement of the rules by which people that are given access to the technology and information assets of an organization, must abide</a:t>
            </a:r>
          </a:p>
        </p:txBody>
      </p:sp>
    </p:spTree>
    <p:extLst>
      <p:ext uri="{BB962C8B-B14F-4D97-AF65-F5344CB8AC3E}">
        <p14:creationId xmlns:p14="http://schemas.microsoft.com/office/powerpoint/2010/main" val="312527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Network Security Policy Objectives</a:t>
            </a:r>
            <a:r>
              <a:rPr lang="en-US" sz="3200" dirty="0" smtClean="0">
                <a:solidFill>
                  <a:schemeClr val="accent3"/>
                </a:solidFill>
              </a:rPr>
              <a:t> </a:t>
            </a:r>
            <a:endParaRPr lang="en-US" sz="3200"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1223687"/>
            <a:ext cx="7562850" cy="4949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959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1.3.3:</a:t>
            </a:r>
            <a:br>
              <a:rPr lang="en-US" sz="2800" dirty="0" smtClean="0"/>
            </a:br>
            <a:r>
              <a:rPr lang="en-US" sz="2800" dirty="0" smtClean="0"/>
              <a:t>Introducing the Cisco </a:t>
            </a:r>
            <a:r>
              <a:rPr lang="en-US" sz="2800" dirty="0" err="1" smtClean="0"/>
              <a:t>SecureX</a:t>
            </a:r>
            <a:r>
              <a:rPr lang="en-US" sz="2800" dirty="0" smtClean="0"/>
              <a:t> Architecture</a:t>
            </a:r>
            <a:endParaRPr lang="en-US" sz="2800" dirty="0"/>
          </a:p>
        </p:txBody>
      </p:sp>
    </p:spTree>
    <p:extLst>
      <p:ext uri="{BB962C8B-B14F-4D97-AF65-F5344CB8AC3E}">
        <p14:creationId xmlns:p14="http://schemas.microsoft.com/office/powerpoint/2010/main" val="24033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The Security Artichoke</a:t>
            </a:r>
            <a:endParaRPr lang="en-US" sz="3200"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554" y="1070295"/>
            <a:ext cx="7902893" cy="5054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59125" y="5174897"/>
            <a:ext cx="7504981" cy="1077218"/>
          </a:xfrm>
          <a:prstGeom prst="rect">
            <a:avLst/>
          </a:prstGeom>
          <a:solidFill>
            <a:schemeClr val="bg1">
              <a:lumMod val="75000"/>
              <a:alpha val="51000"/>
            </a:schemeClr>
          </a:solidFill>
        </p:spPr>
        <p:txBody>
          <a:bodyPr wrap="square" rtlCol="0">
            <a:spAutoFit/>
          </a:bodyPr>
          <a:lstStyle/>
          <a:p>
            <a:r>
              <a:rPr lang="en-US" sz="1600" dirty="0"/>
              <a:t>A common analogy used to describe what a hacker must do to launch an attack was called the “Security Onion.” In the analogy, a hacker would have to peel away at a network’s defense mechanisms in a similar manner to peeling an onion.</a:t>
            </a:r>
          </a:p>
        </p:txBody>
      </p:sp>
    </p:spTree>
    <p:extLst>
      <p:ext uri="{BB962C8B-B14F-4D97-AF65-F5344CB8AC3E}">
        <p14:creationId xmlns:p14="http://schemas.microsoft.com/office/powerpoint/2010/main" val="19918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Evolution of Network Security Tools</a:t>
            </a:r>
            <a:endParaRPr lang="en-US" sz="3200"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799" y="1143406"/>
            <a:ext cx="7030403" cy="5181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9702" y="1362974"/>
            <a:ext cx="2358223" cy="4401205"/>
          </a:xfrm>
          <a:prstGeom prst="rect">
            <a:avLst/>
          </a:prstGeom>
          <a:solidFill>
            <a:schemeClr val="bg1">
              <a:lumMod val="75000"/>
              <a:alpha val="32000"/>
            </a:schemeClr>
          </a:solidFill>
        </p:spPr>
        <p:txBody>
          <a:bodyPr wrap="square" rtlCol="0">
            <a:spAutoFit/>
          </a:bodyPr>
          <a:lstStyle/>
          <a:p>
            <a:r>
              <a:rPr lang="en-US" sz="1400" dirty="0"/>
              <a:t>In the 1990s, network security became an integral part of everyday operations. Tools and devices emerged that were dedicated to a particular network security function.</a:t>
            </a:r>
          </a:p>
          <a:p>
            <a:endParaRPr lang="en-US" sz="1400" dirty="0" smtClean="0"/>
          </a:p>
          <a:p>
            <a:r>
              <a:rPr lang="en-US" sz="1400" dirty="0" smtClean="0"/>
              <a:t>One </a:t>
            </a:r>
            <a:r>
              <a:rPr lang="en-US" sz="1400" dirty="0"/>
              <a:t>of the first network security tools was the intrusion detection system (IDS). IDS and now the newer intrusion prevention system (IPS), provide real-time detection of certain types of attacks. Unlike an IDS, an IPS can also automatically block the attack in real-time.</a:t>
            </a:r>
          </a:p>
          <a:p>
            <a:endParaRPr lang="en-US" sz="1400" dirty="0"/>
          </a:p>
        </p:txBody>
      </p:sp>
    </p:spTree>
    <p:extLst>
      <p:ext uri="{BB962C8B-B14F-4D97-AF65-F5344CB8AC3E}">
        <p14:creationId xmlns:p14="http://schemas.microsoft.com/office/powerpoint/2010/main" val="360334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SecureX Product Families</a:t>
            </a:r>
            <a:endParaRPr lang="en-US" sz="3200" dirty="0"/>
          </a:p>
        </p:txBody>
      </p:sp>
      <p:graphicFrame>
        <p:nvGraphicFramePr>
          <p:cNvPr id="2" name="Diagram 1"/>
          <p:cNvGraphicFramePr/>
          <p:nvPr>
            <p:extLst>
              <p:ext uri="{D42A27DB-BD31-4B8C-83A1-F6EECF244321}">
                <p14:modId xmlns:p14="http://schemas.microsoft.com/office/powerpoint/2010/main" val="2097007862"/>
              </p:ext>
            </p:extLst>
          </p:nvPr>
        </p:nvGraphicFramePr>
        <p:xfrm>
          <a:off x="3998774" y="1219632"/>
          <a:ext cx="5093467" cy="4919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229702" y="917565"/>
            <a:ext cx="3769072" cy="5016758"/>
          </a:xfrm>
          <a:prstGeom prst="rect">
            <a:avLst/>
          </a:prstGeom>
          <a:solidFill>
            <a:schemeClr val="bg1">
              <a:lumMod val="75000"/>
            </a:schemeClr>
          </a:solidFill>
        </p:spPr>
        <p:txBody>
          <a:bodyPr wrap="square" rtlCol="0">
            <a:spAutoFit/>
          </a:bodyPr>
          <a:lstStyle/>
          <a:p>
            <a:r>
              <a:rPr lang="en-US" sz="1600" dirty="0"/>
              <a:t>Increased user mobility, the influx of consumer devices, and movement of information to non-traditional locations has created complexities for securing the IT infrastructure. Deploying piecemeal security solutions can lead to duplicated efforts and inconsistent access policies, and requires increased integration and staffing to support</a:t>
            </a:r>
            <a:r>
              <a:rPr lang="en-US" sz="1600" dirty="0" smtClean="0"/>
              <a:t>.</a:t>
            </a:r>
          </a:p>
          <a:p>
            <a:endParaRPr lang="en-US" sz="1600" dirty="0"/>
          </a:p>
          <a:p>
            <a:r>
              <a:rPr lang="en-US" sz="1600" dirty="0"/>
              <a:t>Cisco </a:t>
            </a:r>
            <a:r>
              <a:rPr lang="en-US" sz="1600" dirty="0" err="1"/>
              <a:t>SecureX</a:t>
            </a:r>
            <a:r>
              <a:rPr lang="en-US" sz="1600" dirty="0"/>
              <a:t> products work together to provide effective security for any user, using any device, from any location, at any time. This is one of the primary reasons for relying on the Cisco </a:t>
            </a:r>
            <a:r>
              <a:rPr lang="en-US" sz="1600" dirty="0" err="1"/>
              <a:t>SecureX</a:t>
            </a:r>
            <a:r>
              <a:rPr lang="en-US" sz="1600" dirty="0"/>
              <a:t> architecture to help shape the security policy.</a:t>
            </a:r>
          </a:p>
          <a:p>
            <a:r>
              <a:rPr lang="en-US" sz="1600" dirty="0"/>
              <a:t>In the figure, click each of the five major product categories of the </a:t>
            </a:r>
            <a:r>
              <a:rPr lang="en-US" sz="1600" dirty="0" err="1"/>
              <a:t>SecureX</a:t>
            </a:r>
            <a:r>
              <a:rPr lang="en-US" sz="1600" dirty="0"/>
              <a:t> architecture for a brief </a:t>
            </a:r>
            <a:r>
              <a:rPr lang="en-US" sz="1600" dirty="0" smtClean="0"/>
              <a:t>description</a:t>
            </a:r>
            <a:endParaRPr lang="en-US" sz="1600" dirty="0"/>
          </a:p>
        </p:txBody>
      </p:sp>
    </p:spTree>
    <p:extLst>
      <p:ext uri="{BB962C8B-B14F-4D97-AF65-F5344CB8AC3E}">
        <p14:creationId xmlns:p14="http://schemas.microsoft.com/office/powerpoint/2010/main" val="76470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err="1" smtClean="0"/>
              <a:t>SecureX</a:t>
            </a:r>
            <a:r>
              <a:rPr lang="en-US" sz="3200" dirty="0" smtClean="0"/>
              <a:t> Security Technology</a:t>
            </a:r>
            <a:endParaRPr lang="en-US" sz="3200" dirty="0"/>
          </a:p>
        </p:txBody>
      </p:sp>
      <p:sp>
        <p:nvSpPr>
          <p:cNvPr id="3" name="Text Placeholder 6"/>
          <p:cNvSpPr txBox="1">
            <a:spLocks/>
          </p:cNvSpPr>
          <p:nvPr/>
        </p:nvSpPr>
        <p:spPr>
          <a:xfrm>
            <a:off x="640080" y="3402719"/>
            <a:ext cx="7917180" cy="2492286"/>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This architecture includes the following five major </a:t>
            </a:r>
            <a:r>
              <a:rPr lang="en-US" sz="1800" dirty="0" smtClean="0"/>
              <a:t>components :</a:t>
            </a:r>
          </a:p>
          <a:p>
            <a:r>
              <a:rPr lang="en-US" sz="1600" dirty="0" smtClean="0"/>
              <a:t>Scanning engines</a:t>
            </a:r>
          </a:p>
          <a:p>
            <a:r>
              <a:rPr lang="en-US" sz="1600" dirty="0" smtClean="0"/>
              <a:t>Delivery mechanisms</a:t>
            </a:r>
          </a:p>
          <a:p>
            <a:r>
              <a:rPr lang="en-US" sz="1600" dirty="0" smtClean="0"/>
              <a:t>Security intelligence operations (SIO)</a:t>
            </a:r>
          </a:p>
          <a:p>
            <a:r>
              <a:rPr lang="en-US" sz="1600" dirty="0" smtClean="0"/>
              <a:t>Policy management consoles</a:t>
            </a:r>
          </a:p>
          <a:p>
            <a:r>
              <a:rPr lang="en-US" sz="1600" dirty="0" smtClean="0"/>
              <a:t>Next-generation endpoint</a:t>
            </a:r>
            <a:endParaRPr lang="en-US" sz="1600" dirty="0"/>
          </a:p>
        </p:txBody>
      </p:sp>
      <p:sp>
        <p:nvSpPr>
          <p:cNvPr id="2" name="TextBox 1"/>
          <p:cNvSpPr txBox="1"/>
          <p:nvPr/>
        </p:nvSpPr>
        <p:spPr>
          <a:xfrm>
            <a:off x="640080" y="1155940"/>
            <a:ext cx="8124358" cy="1754326"/>
          </a:xfrm>
          <a:prstGeom prst="rect">
            <a:avLst/>
          </a:prstGeom>
          <a:solidFill>
            <a:schemeClr val="bg1">
              <a:lumMod val="75000"/>
            </a:schemeClr>
          </a:solidFill>
        </p:spPr>
        <p:txBody>
          <a:bodyPr wrap="square" rtlCol="0">
            <a:spAutoFit/>
          </a:bodyPr>
          <a:lstStyle/>
          <a:p>
            <a:r>
              <a:rPr lang="en-US" dirty="0"/>
              <a:t>The Cisco </a:t>
            </a:r>
            <a:r>
              <a:rPr lang="en-US" dirty="0" err="1"/>
              <a:t>SecureX</a:t>
            </a:r>
            <a:r>
              <a:rPr lang="en-US" dirty="0"/>
              <a:t> architecture is designed to provide effective security for any user, using any device, from any location, and at any time. This new security architecture uses a higher-level policy language that takes into account the full context of a situation - who, what, where, when and how. With highly distributed security policy enforcement, security is pushed closer to where the end user is working.</a:t>
            </a:r>
          </a:p>
        </p:txBody>
      </p:sp>
    </p:spTree>
    <p:extLst>
      <p:ext uri="{BB962C8B-B14F-4D97-AF65-F5344CB8AC3E}">
        <p14:creationId xmlns:p14="http://schemas.microsoft.com/office/powerpoint/2010/main" val="421612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Networks Are Targets</a:t>
            </a:r>
            <a:endParaRPr lang="en-US" sz="32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550" y="1178586"/>
            <a:ext cx="6946900"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98550" y="4500517"/>
            <a:ext cx="69469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are routinely under attack. It is common to read in the news about yet another network that has been compromised</a:t>
            </a:r>
            <a:r>
              <a:rPr lang="en-US" dirty="0" smtClean="0"/>
              <a:t>.</a:t>
            </a:r>
          </a:p>
          <a:p>
            <a:pPr marL="285750" indent="-285750">
              <a:buFont typeface="Arial" panose="020B0604020202020204" pitchFamily="34" charset="0"/>
              <a:buChar char="•"/>
            </a:pPr>
            <a:r>
              <a:rPr lang="en-US" dirty="0"/>
              <a:t>To help comprehend the gravity of the situation, a company called Norse Dark Intelligence maintains an interactive display of current network attacks on honeypot servers.</a:t>
            </a:r>
          </a:p>
        </p:txBody>
      </p:sp>
    </p:spTree>
    <p:extLst>
      <p:ext uri="{BB962C8B-B14F-4D97-AF65-F5344CB8AC3E}">
        <p14:creationId xmlns:p14="http://schemas.microsoft.com/office/powerpoint/2010/main" val="92565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53340" y="104555"/>
            <a:ext cx="9022080" cy="838200"/>
          </a:xfrm>
        </p:spPr>
        <p:txBody>
          <a:bodyPr/>
          <a:lstStyle/>
          <a:p>
            <a:pPr>
              <a:lnSpc>
                <a:spcPct val="100000"/>
              </a:lnSpc>
            </a:pPr>
            <a:r>
              <a:rPr lang="en-US" sz="2800" dirty="0" smtClean="0"/>
              <a:t>Centralized Context-Aware Network Scanning Element</a:t>
            </a:r>
            <a:endParaRPr lang="en-US" sz="2800"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404" y="2259440"/>
            <a:ext cx="4884015" cy="3244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640080" y="1130808"/>
            <a:ext cx="7917180" cy="2733826"/>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A context-aware policy uses a simplified descriptive business language to define security policies based on five parameters</a:t>
            </a:r>
            <a:r>
              <a:rPr lang="en-US" sz="1800" dirty="0" smtClean="0"/>
              <a:t>:</a:t>
            </a:r>
          </a:p>
          <a:p>
            <a:r>
              <a:rPr lang="en-US" sz="1600" dirty="0" smtClean="0"/>
              <a:t>Type of device being used for access</a:t>
            </a:r>
          </a:p>
          <a:p>
            <a:r>
              <a:rPr lang="en-US" sz="1600" dirty="0" smtClean="0"/>
              <a:t>Person’s identity</a:t>
            </a:r>
          </a:p>
          <a:p>
            <a:r>
              <a:rPr lang="en-US" sz="1600" dirty="0" smtClean="0"/>
              <a:t>Application in use</a:t>
            </a:r>
          </a:p>
          <a:p>
            <a:r>
              <a:rPr lang="en-US" sz="1600" dirty="0" smtClean="0"/>
              <a:t>Location</a:t>
            </a:r>
          </a:p>
          <a:p>
            <a:r>
              <a:rPr lang="en-US" sz="1600" dirty="0" smtClean="0"/>
              <a:t>Time of access</a:t>
            </a:r>
            <a:endParaRPr lang="en-US" sz="1600" dirty="0"/>
          </a:p>
        </p:txBody>
      </p:sp>
      <p:sp>
        <p:nvSpPr>
          <p:cNvPr id="2" name="TextBox 1"/>
          <p:cNvSpPr txBox="1"/>
          <p:nvPr/>
        </p:nvSpPr>
        <p:spPr>
          <a:xfrm>
            <a:off x="53339" y="3685710"/>
            <a:ext cx="5122509" cy="2677656"/>
          </a:xfrm>
          <a:prstGeom prst="rect">
            <a:avLst/>
          </a:prstGeom>
          <a:solidFill>
            <a:schemeClr val="bg1">
              <a:lumMod val="75000"/>
              <a:alpha val="40000"/>
            </a:schemeClr>
          </a:solidFill>
        </p:spPr>
        <p:txBody>
          <a:bodyPr wrap="square" rtlCol="0">
            <a:spAutoFit/>
          </a:bodyPr>
          <a:lstStyle/>
          <a:p>
            <a:r>
              <a:rPr lang="en-US" sz="1400" dirty="0">
                <a:solidFill>
                  <a:schemeClr val="bg2"/>
                </a:solidFill>
              </a:rPr>
              <a:t>The </a:t>
            </a:r>
            <a:r>
              <a:rPr lang="en-US" sz="1400" dirty="0" err="1">
                <a:solidFill>
                  <a:schemeClr val="bg2"/>
                </a:solidFill>
              </a:rPr>
              <a:t>SecureX</a:t>
            </a:r>
            <a:r>
              <a:rPr lang="en-US" sz="1400" dirty="0">
                <a:solidFill>
                  <a:schemeClr val="bg2"/>
                </a:solidFill>
              </a:rPr>
              <a:t> architecture can significantly improve business efficiency and flexibility. However, that flexibility creates complexities for the IT infrastructure and any efforts to keep the infrastructure secure.</a:t>
            </a:r>
          </a:p>
          <a:p>
            <a:r>
              <a:rPr lang="en-US" sz="1400" dirty="0">
                <a:solidFill>
                  <a:schemeClr val="bg2"/>
                </a:solidFill>
              </a:rPr>
              <a:t>To scale this new computing model, a context-aware network scanning element that uses policies to enforce security can be deployed. A context-aware scanning element is a network security device that examines packets on the wire, but also looks at external information to understand the full context of the situation. To be context aware, the scanner must consider the ‘who, what, where, when, and how’ of a packet as it relates to security</a:t>
            </a:r>
            <a:r>
              <a:rPr lang="en-US" sz="1400" dirty="0" smtClean="0">
                <a:solidFill>
                  <a:schemeClr val="bg2"/>
                </a:solidFill>
              </a:rPr>
              <a:t>.</a:t>
            </a:r>
            <a:endParaRPr lang="en-US" sz="1400" dirty="0">
              <a:solidFill>
                <a:schemeClr val="bg2"/>
              </a:solidFill>
            </a:endParaRPr>
          </a:p>
        </p:txBody>
      </p:sp>
    </p:spTree>
    <p:extLst>
      <p:ext uri="{BB962C8B-B14F-4D97-AF65-F5344CB8AC3E}">
        <p14:creationId xmlns:p14="http://schemas.microsoft.com/office/powerpoint/2010/main" val="125159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Cisco Security Intelligence Operations</a:t>
            </a:r>
            <a:endParaRPr lang="en-US" sz="3200"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1325880"/>
            <a:ext cx="824865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625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Cisco Security Intelligence Operations (cont.)</a:t>
            </a:r>
            <a:endParaRPr lang="en-US" sz="32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8" y="1321854"/>
            <a:ext cx="8239125"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659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1.3.4:</a:t>
            </a:r>
            <a:br>
              <a:rPr lang="en-US" sz="2800" dirty="0" smtClean="0"/>
            </a:br>
            <a:r>
              <a:rPr lang="en-US" sz="2800" dirty="0" smtClean="0"/>
              <a:t>Mitigating Common Network Threats</a:t>
            </a:r>
            <a:endParaRPr lang="en-US" sz="2800" dirty="0"/>
          </a:p>
        </p:txBody>
      </p:sp>
    </p:spTree>
    <p:extLst>
      <p:ext uri="{BB962C8B-B14F-4D97-AF65-F5344CB8AC3E}">
        <p14:creationId xmlns:p14="http://schemas.microsoft.com/office/powerpoint/2010/main" val="39568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Defending the Network</a:t>
            </a:r>
            <a:endParaRPr lang="en-US" sz="3200" dirty="0"/>
          </a:p>
        </p:txBody>
      </p:sp>
      <p:sp>
        <p:nvSpPr>
          <p:cNvPr id="3" name="Text Placeholder 6"/>
          <p:cNvSpPr txBox="1">
            <a:spLocks/>
          </p:cNvSpPr>
          <p:nvPr/>
        </p:nvSpPr>
        <p:spPr>
          <a:xfrm>
            <a:off x="640080" y="1130808"/>
            <a:ext cx="7917180" cy="49956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Best practices:</a:t>
            </a:r>
          </a:p>
          <a:p>
            <a:r>
              <a:rPr lang="en-US" sz="1600" dirty="0" smtClean="0"/>
              <a:t>Develop a written security policy.</a:t>
            </a:r>
          </a:p>
          <a:p>
            <a:r>
              <a:rPr lang="en-US" sz="1600" dirty="0" smtClean="0"/>
              <a:t>Educate employees about the risks of social engineering, and develop strategies to validate identities over the phone, via email, or in person.</a:t>
            </a:r>
          </a:p>
          <a:p>
            <a:r>
              <a:rPr lang="en-US" sz="1600" dirty="0" smtClean="0"/>
              <a:t>Control physical access to systems.</a:t>
            </a:r>
          </a:p>
          <a:p>
            <a:r>
              <a:rPr lang="en-US" sz="1600" dirty="0" smtClean="0"/>
              <a:t>Use strong passwords and change them often.</a:t>
            </a:r>
          </a:p>
          <a:p>
            <a:r>
              <a:rPr lang="en-US" sz="1600" dirty="0" smtClean="0"/>
              <a:t>Encrypt and password-protect sensitive data.</a:t>
            </a:r>
          </a:p>
          <a:p>
            <a:r>
              <a:rPr lang="en-US" sz="1600" dirty="0" smtClean="0"/>
              <a:t>Implement security hardware and software.</a:t>
            </a:r>
          </a:p>
          <a:p>
            <a:r>
              <a:rPr lang="en-US" sz="1600" dirty="0" smtClean="0"/>
              <a:t>Perform backups and test the backed up files on a regular basis.</a:t>
            </a:r>
          </a:p>
          <a:p>
            <a:r>
              <a:rPr lang="en-US" sz="1600" dirty="0" smtClean="0"/>
              <a:t>Shut down unnecessary services and ports.</a:t>
            </a:r>
          </a:p>
          <a:p>
            <a:r>
              <a:rPr lang="en-US" sz="1600" dirty="0" smtClean="0"/>
              <a:t>Keep patches up-to-date by installing them weekly or daily to prevent buffer overflow and privilege escalation attacks.</a:t>
            </a:r>
          </a:p>
          <a:p>
            <a:r>
              <a:rPr lang="en-US" sz="1600" dirty="0" smtClean="0"/>
              <a:t>Perform security audits to test the network.</a:t>
            </a:r>
            <a:endParaRPr lang="en-US" sz="1600" dirty="0"/>
          </a:p>
        </p:txBody>
      </p:sp>
    </p:spTree>
    <p:extLst>
      <p:ext uri="{BB962C8B-B14F-4D97-AF65-F5344CB8AC3E}">
        <p14:creationId xmlns:p14="http://schemas.microsoft.com/office/powerpoint/2010/main" val="100687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Mitigating Malware</a:t>
            </a:r>
            <a:endParaRPr lang="en-US" sz="3200" dirty="0"/>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333" y="1447458"/>
            <a:ext cx="4867275"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652561" y="523655"/>
            <a:ext cx="4111877" cy="4801314"/>
          </a:xfrm>
          <a:prstGeom prst="rect">
            <a:avLst/>
          </a:prstGeom>
          <a:noFill/>
        </p:spPr>
        <p:txBody>
          <a:bodyPr wrap="square" rtlCol="0">
            <a:spAutoFit/>
          </a:bodyPr>
          <a:lstStyle/>
          <a:p>
            <a:r>
              <a:rPr lang="en-US" dirty="0"/>
              <a:t>Malware including viruses, worms, and Trojan horses, can cause serious problems on networks and end devices. Network administrators have several means of mitigating these attacks</a:t>
            </a:r>
            <a:r>
              <a:rPr lang="en-US" dirty="0" smtClean="0"/>
              <a:t>.</a:t>
            </a:r>
            <a:endParaRPr lang="en-US" dirty="0"/>
          </a:p>
          <a:p>
            <a:endParaRPr lang="en-US" dirty="0" smtClean="0"/>
          </a:p>
          <a:p>
            <a:r>
              <a:rPr lang="en-US" dirty="0"/>
              <a:t>The primary means of mitigating virus and Trojan horse attacks is antivirus software. Antivirus software helps prevent hosts from getting infected and spreading malicious code. It requires much more time to clean up infected computers than it does to maintain up-to-date antivirus software and antivirus definitions on the same machines.</a:t>
            </a:r>
          </a:p>
        </p:txBody>
      </p:sp>
    </p:spTree>
    <p:extLst>
      <p:ext uri="{BB962C8B-B14F-4D97-AF65-F5344CB8AC3E}">
        <p14:creationId xmlns:p14="http://schemas.microsoft.com/office/powerpoint/2010/main" val="88874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Mitigating Worms</a:t>
            </a:r>
            <a:endParaRPr lang="en-US" sz="3200" dirty="0"/>
          </a:p>
        </p:txBody>
      </p:sp>
      <p:cxnSp>
        <p:nvCxnSpPr>
          <p:cNvPr id="8" name="Elbow Connector 7"/>
          <p:cNvCxnSpPr>
            <a:stCxn id="3" idx="3"/>
            <a:endCxn id="6" idx="0"/>
          </p:cNvCxnSpPr>
          <p:nvPr/>
        </p:nvCxnSpPr>
        <p:spPr>
          <a:xfrm>
            <a:off x="5884416" y="2673667"/>
            <a:ext cx="1109708" cy="1466295"/>
          </a:xfrm>
          <a:prstGeom prst="bentConnector2">
            <a:avLst/>
          </a:prstGeom>
          <a:ln>
            <a:tailEnd type="arrow"/>
          </a:ln>
        </p:spPr>
        <p:style>
          <a:lnRef idx="2">
            <a:schemeClr val="accent4"/>
          </a:lnRef>
          <a:fillRef idx="0">
            <a:schemeClr val="accent4"/>
          </a:fillRef>
          <a:effectRef idx="1">
            <a:schemeClr val="accent4"/>
          </a:effectRef>
          <a:fontRef idx="minor">
            <a:schemeClr val="tx1"/>
          </a:fontRef>
        </p:style>
      </p:cxnSp>
      <p:grpSp>
        <p:nvGrpSpPr>
          <p:cNvPr id="14" name="Group 13"/>
          <p:cNvGrpSpPr/>
          <p:nvPr/>
        </p:nvGrpSpPr>
        <p:grpSpPr>
          <a:xfrm>
            <a:off x="541539" y="1207373"/>
            <a:ext cx="7708775" cy="4896033"/>
            <a:chOff x="541539" y="941033"/>
            <a:chExt cx="7708775" cy="4896033"/>
          </a:xfrm>
        </p:grpSpPr>
        <p:sp>
          <p:nvSpPr>
            <p:cNvPr id="3" name="Diamond 2"/>
            <p:cNvSpPr/>
            <p:nvPr/>
          </p:nvSpPr>
          <p:spPr>
            <a:xfrm>
              <a:off x="2645973" y="941033"/>
              <a:ext cx="3238443" cy="2932588"/>
            </a:xfrm>
            <a:prstGeom prst="diamond">
              <a:avLst/>
            </a:prstGeom>
            <a:ln>
              <a:noFill/>
            </a:ln>
            <a:effectLst/>
            <a:scene3d>
              <a:camera prst="orthographicFront">
                <a:rot lat="0" lon="0" rev="0"/>
              </a:camera>
              <a:lightRig rig="contrasting" dir="t">
                <a:rot lat="0" lon="0" rev="7800000"/>
              </a:lightRig>
            </a:scene3d>
            <a:sp3d>
              <a:bevelT w="139700" h="139700"/>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rgbClr val="002060"/>
                  </a:solidFill>
                </a:rPr>
                <a:t>Containment</a:t>
              </a:r>
            </a:p>
          </p:txBody>
        </p:sp>
        <p:sp>
          <p:nvSpPr>
            <p:cNvPr id="4" name="Rectangle 3"/>
            <p:cNvSpPr/>
            <p:nvPr/>
          </p:nvSpPr>
          <p:spPr>
            <a:xfrm>
              <a:off x="541539" y="3873621"/>
              <a:ext cx="2512380" cy="656947"/>
            </a:xfrm>
            <a:prstGeom prst="rect">
              <a:avLst/>
            </a:prstGeom>
            <a:ln>
              <a:noFill/>
            </a:ln>
            <a:effectLst/>
            <a:scene3d>
              <a:camera prst="orthographicFront">
                <a:rot lat="0" lon="0" rev="0"/>
              </a:camera>
              <a:lightRig rig="contrasting" dir="t">
                <a:rot lat="0" lon="0" rev="7800000"/>
              </a:lightRig>
            </a:scene3d>
            <a:sp3d>
              <a:bevelT w="139700" h="139700"/>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rgbClr val="002060"/>
                  </a:solidFill>
                </a:rPr>
                <a:t>Inoculation</a:t>
              </a:r>
            </a:p>
          </p:txBody>
        </p:sp>
        <p:sp>
          <p:nvSpPr>
            <p:cNvPr id="6" name="Rectangle 5"/>
            <p:cNvSpPr/>
            <p:nvPr/>
          </p:nvSpPr>
          <p:spPr>
            <a:xfrm>
              <a:off x="5737934" y="3873622"/>
              <a:ext cx="2512380" cy="656947"/>
            </a:xfrm>
            <a:prstGeom prst="rect">
              <a:avLst/>
            </a:prstGeom>
            <a:ln>
              <a:noFill/>
            </a:ln>
            <a:effectLst/>
            <a:scene3d>
              <a:camera prst="orthographicFront">
                <a:rot lat="0" lon="0" rev="0"/>
              </a:camera>
              <a:lightRig rig="contrasting" dir="t">
                <a:rot lat="0" lon="0" rev="7800000"/>
              </a:lightRig>
            </a:scene3d>
            <a:sp3d>
              <a:bevelT w="139700" h="139700"/>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rgbClr val="002060"/>
                  </a:solidFill>
                </a:rPr>
                <a:t>Quarantine</a:t>
              </a:r>
            </a:p>
          </p:txBody>
        </p:sp>
        <p:sp>
          <p:nvSpPr>
            <p:cNvPr id="7" name="Rectangle 6"/>
            <p:cNvSpPr/>
            <p:nvPr/>
          </p:nvSpPr>
          <p:spPr>
            <a:xfrm>
              <a:off x="5737934" y="5180119"/>
              <a:ext cx="2512380" cy="656947"/>
            </a:xfrm>
            <a:prstGeom prst="rect">
              <a:avLst/>
            </a:prstGeom>
            <a:ln>
              <a:noFill/>
            </a:ln>
            <a:effectLst/>
            <a:scene3d>
              <a:camera prst="orthographicFront">
                <a:rot lat="0" lon="0" rev="0"/>
              </a:camera>
              <a:lightRig rig="contrasting" dir="t">
                <a:rot lat="0" lon="0" rev="7800000"/>
              </a:lightRig>
            </a:scene3d>
            <a:sp3d>
              <a:bevelT w="139700" h="139700"/>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rgbClr val="002060"/>
                  </a:solidFill>
                </a:rPr>
                <a:t>Treatment</a:t>
              </a:r>
            </a:p>
          </p:txBody>
        </p:sp>
        <p:cxnSp>
          <p:nvCxnSpPr>
            <p:cNvPr id="10" name="Elbow Connector 9"/>
            <p:cNvCxnSpPr>
              <a:stCxn id="3" idx="1"/>
              <a:endCxn id="4" idx="0"/>
            </p:cNvCxnSpPr>
            <p:nvPr/>
          </p:nvCxnSpPr>
          <p:spPr>
            <a:xfrm rot="10800000" flipV="1">
              <a:off x="1797729" y="2407327"/>
              <a:ext cx="848244" cy="1466294"/>
            </a:xfrm>
            <a:prstGeom prst="bentConnector2">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a:stCxn id="6" idx="2"/>
              <a:endCxn id="7" idx="0"/>
            </p:cNvCxnSpPr>
            <p:nvPr/>
          </p:nvCxnSpPr>
          <p:spPr>
            <a:xfrm>
              <a:off x="6994124" y="4530569"/>
              <a:ext cx="0" cy="64955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grpSp>
      <p:sp>
        <p:nvSpPr>
          <p:cNvPr id="2" name="TextBox 1"/>
          <p:cNvSpPr txBox="1"/>
          <p:nvPr/>
        </p:nvSpPr>
        <p:spPr>
          <a:xfrm>
            <a:off x="4265194" y="100051"/>
            <a:ext cx="4658264" cy="2031325"/>
          </a:xfrm>
          <a:prstGeom prst="rect">
            <a:avLst/>
          </a:prstGeom>
          <a:noFill/>
        </p:spPr>
        <p:txBody>
          <a:bodyPr wrap="square" rtlCol="0">
            <a:spAutoFit/>
          </a:bodyPr>
          <a:lstStyle/>
          <a:p>
            <a:r>
              <a:rPr lang="en-US" sz="1400" dirty="0"/>
              <a:t>Worms are more network-based than viruses. Worm mitigation requires diligence and coordination on the part of network security professionals.</a:t>
            </a:r>
          </a:p>
          <a:p>
            <a:r>
              <a:rPr lang="en-US" sz="1400" dirty="0"/>
              <a:t>As shown in the figure, the response to a worm attack can be broken down into four phases:</a:t>
            </a:r>
          </a:p>
          <a:p>
            <a:pPr marL="285750" indent="-285750">
              <a:buFont typeface="Arial" panose="020B0604020202020204" pitchFamily="34" charset="0"/>
              <a:buChar char="•"/>
            </a:pPr>
            <a:r>
              <a:rPr lang="en-US" sz="1400" dirty="0"/>
              <a:t>Containment</a:t>
            </a:r>
          </a:p>
          <a:p>
            <a:pPr marL="285750" indent="-285750">
              <a:buFont typeface="Arial" panose="020B0604020202020204" pitchFamily="34" charset="0"/>
              <a:buChar char="•"/>
            </a:pPr>
            <a:r>
              <a:rPr lang="en-US" sz="1400" dirty="0"/>
              <a:t>Inoculation</a:t>
            </a:r>
          </a:p>
          <a:p>
            <a:pPr marL="285750" indent="-285750">
              <a:buFont typeface="Arial" panose="020B0604020202020204" pitchFamily="34" charset="0"/>
              <a:buChar char="•"/>
            </a:pPr>
            <a:r>
              <a:rPr lang="en-US" sz="1400" dirty="0"/>
              <a:t>Quarantine</a:t>
            </a:r>
          </a:p>
          <a:p>
            <a:pPr marL="285750" indent="-285750">
              <a:buFont typeface="Arial" panose="020B0604020202020204" pitchFamily="34" charset="0"/>
              <a:buChar char="•"/>
            </a:pPr>
            <a:r>
              <a:rPr lang="en-US" sz="1400" dirty="0" smtClean="0"/>
              <a:t>Treatment</a:t>
            </a:r>
            <a:endParaRPr lang="en-US" sz="1400" dirty="0"/>
          </a:p>
        </p:txBody>
      </p:sp>
    </p:spTree>
    <p:extLst>
      <p:ext uri="{BB962C8B-B14F-4D97-AF65-F5344CB8AC3E}">
        <p14:creationId xmlns:p14="http://schemas.microsoft.com/office/powerpoint/2010/main" val="170011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Mitigating Reconnaissance Attacks</a:t>
            </a:r>
            <a:endParaRPr lang="en-US" sz="3200" dirty="0"/>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42755"/>
            <a:ext cx="6648355" cy="4560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055743" y="2556201"/>
            <a:ext cx="3019677" cy="3785652"/>
          </a:xfrm>
          <a:prstGeom prst="rect">
            <a:avLst/>
          </a:prstGeom>
          <a:noFill/>
        </p:spPr>
        <p:txBody>
          <a:bodyPr wrap="square" rtlCol="0">
            <a:spAutoFit/>
          </a:bodyPr>
          <a:lstStyle/>
          <a:p>
            <a:r>
              <a:rPr lang="en-US" sz="1200" dirty="0"/>
              <a:t>Reconnaissance attacks are typically the precursor to additional attacks, with the intent of gaining unauthorized access to a network or disrupting network functionality. A network security professional can detect when a reconnaissance attack is underway by receiving notifications from preconfigured alarms. These alarms are triggered when certain parameters are exceeded, such as the number of ICMP requests per second. A variety of technologies and devices can be used to monitor this type of activity and generate an alarm. Cisco’s Adaptive Security Appliance (ASA) provides intrusion prevention in a standalone device. Additionally, the Cisco ISR supports network-based intrusion prevention through the Cisco IOS security image.</a:t>
            </a:r>
          </a:p>
        </p:txBody>
      </p:sp>
    </p:spTree>
    <p:extLst>
      <p:ext uri="{BB962C8B-B14F-4D97-AF65-F5344CB8AC3E}">
        <p14:creationId xmlns:p14="http://schemas.microsoft.com/office/powerpoint/2010/main" val="277409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Mitigating Access Attacks</a:t>
            </a:r>
            <a:endParaRPr lang="en-US" sz="3200" dirty="0"/>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2" y="942755"/>
            <a:ext cx="5863590" cy="5043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264299" y="534757"/>
            <a:ext cx="2640114" cy="5909310"/>
          </a:xfrm>
          <a:prstGeom prst="rect">
            <a:avLst/>
          </a:prstGeom>
          <a:noFill/>
        </p:spPr>
        <p:txBody>
          <a:bodyPr wrap="square" rtlCol="0">
            <a:spAutoFit/>
          </a:bodyPr>
          <a:lstStyle/>
          <a:p>
            <a:r>
              <a:rPr lang="en-US" dirty="0"/>
              <a:t>Several techniques are available for mitigating access attacks, as shown in the figure.</a:t>
            </a:r>
          </a:p>
          <a:p>
            <a:r>
              <a:rPr lang="en-US" dirty="0"/>
              <a:t>A surprising number of access attacks are carried out through simple password guessing or brute-force dictionary attacks against passwords. To defend against this, create and enforce a strong authentication policy which includes:</a:t>
            </a:r>
          </a:p>
          <a:p>
            <a:pPr marL="285750" indent="-285750">
              <a:buFont typeface="Arial" panose="020B0604020202020204" pitchFamily="34" charset="0"/>
              <a:buChar char="•"/>
            </a:pPr>
            <a:r>
              <a:rPr lang="en-US" dirty="0" smtClean="0"/>
              <a:t>Use strong password</a:t>
            </a:r>
          </a:p>
          <a:p>
            <a:pPr marL="285750" indent="-285750">
              <a:buFont typeface="Arial" panose="020B0604020202020204" pitchFamily="34" charset="0"/>
              <a:buChar char="•"/>
            </a:pPr>
            <a:r>
              <a:rPr lang="en-US" dirty="0"/>
              <a:t>Disable accounts after a specified number of unsuccessful logins has occurred </a:t>
            </a:r>
          </a:p>
        </p:txBody>
      </p:sp>
    </p:spTree>
    <p:extLst>
      <p:ext uri="{BB962C8B-B14F-4D97-AF65-F5344CB8AC3E}">
        <p14:creationId xmlns:p14="http://schemas.microsoft.com/office/powerpoint/2010/main" val="293585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Mitigating </a:t>
            </a:r>
            <a:r>
              <a:rPr lang="en-US" sz="3200" dirty="0" err="1" smtClean="0"/>
              <a:t>DoS</a:t>
            </a:r>
            <a:r>
              <a:rPr lang="en-US" sz="3200" dirty="0" smtClean="0"/>
              <a:t> Attacks</a:t>
            </a:r>
            <a:endParaRPr lang="en-US" sz="3200" dirty="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3" y="942756"/>
            <a:ext cx="5742894" cy="4474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055744" y="690115"/>
            <a:ext cx="2984740" cy="4247317"/>
          </a:xfrm>
          <a:prstGeom prst="rect">
            <a:avLst/>
          </a:prstGeom>
          <a:noFill/>
        </p:spPr>
        <p:txBody>
          <a:bodyPr wrap="square" rtlCol="0">
            <a:spAutoFit/>
          </a:bodyPr>
          <a:lstStyle/>
          <a:p>
            <a:r>
              <a:rPr lang="en-US" dirty="0"/>
              <a:t>One of the first signs of a </a:t>
            </a:r>
            <a:r>
              <a:rPr lang="en-US" dirty="0" err="1"/>
              <a:t>DoS</a:t>
            </a:r>
            <a:r>
              <a:rPr lang="en-US" dirty="0"/>
              <a:t> attack is a large number of user complaints about unavailable resources. To minimize the number of attacks, a network utilization software package should be running at all times. This should also be required by the network security policy. A network utilization graph showing unusual activity could also indicate a </a:t>
            </a:r>
            <a:r>
              <a:rPr lang="en-US" dirty="0" err="1"/>
              <a:t>DoS</a:t>
            </a:r>
            <a:r>
              <a:rPr lang="en-US" dirty="0"/>
              <a:t> attack.</a:t>
            </a:r>
          </a:p>
        </p:txBody>
      </p:sp>
    </p:spTree>
    <p:extLst>
      <p:ext uri="{BB962C8B-B14F-4D97-AF65-F5344CB8AC3E}">
        <p14:creationId xmlns:p14="http://schemas.microsoft.com/office/powerpoint/2010/main" val="1454378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Drivers/Reasons for Network Security</a:t>
            </a:r>
            <a:endParaRPr lang="en-US" sz="3200" dirty="0"/>
          </a:p>
        </p:txBody>
      </p:sp>
      <p:sp>
        <p:nvSpPr>
          <p:cNvPr id="4" name="Text Placeholder 6"/>
          <p:cNvSpPr txBox="1">
            <a:spLocks/>
          </p:cNvSpPr>
          <p:nvPr/>
        </p:nvSpPr>
        <p:spPr>
          <a:xfrm>
            <a:off x="640080" y="926937"/>
            <a:ext cx="3619500" cy="20238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Common network security terms:</a:t>
            </a:r>
          </a:p>
          <a:p>
            <a:r>
              <a:rPr lang="en-US" sz="1800" dirty="0" smtClean="0"/>
              <a:t>Threat</a:t>
            </a:r>
          </a:p>
          <a:p>
            <a:r>
              <a:rPr lang="en-US" sz="1800" dirty="0" smtClean="0"/>
              <a:t>Vulnerability</a:t>
            </a:r>
          </a:p>
          <a:p>
            <a:r>
              <a:rPr lang="en-US" sz="1800" dirty="0" smtClean="0"/>
              <a:t>Mitigation</a:t>
            </a:r>
          </a:p>
          <a:p>
            <a:r>
              <a:rPr lang="en-US" sz="1800" dirty="0" smtClean="0"/>
              <a:t>Risk</a:t>
            </a:r>
            <a:endParaRPr lang="en-US" sz="1800" dirty="0"/>
          </a:p>
        </p:txBody>
      </p:sp>
      <p:sp>
        <p:nvSpPr>
          <p:cNvPr id="2" name="TextBox 1"/>
          <p:cNvSpPr txBox="1"/>
          <p:nvPr/>
        </p:nvSpPr>
        <p:spPr>
          <a:xfrm>
            <a:off x="4404360" y="2822656"/>
            <a:ext cx="4053840" cy="369332"/>
          </a:xfrm>
          <a:prstGeom prst="rect">
            <a:avLst/>
          </a:prstGeom>
          <a:noFill/>
        </p:spPr>
        <p:txBody>
          <a:bodyPr wrap="square" rtlCol="0">
            <a:spAutoFit/>
          </a:bodyPr>
          <a:lstStyle/>
          <a:p>
            <a:r>
              <a:rPr lang="en-US" dirty="0" smtClean="0"/>
              <a:t>Cisco Security Intelligence Operations</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032" y="1805940"/>
            <a:ext cx="5727041" cy="4019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96815" y="3140012"/>
            <a:ext cx="2881223" cy="2862322"/>
          </a:xfrm>
          <a:prstGeom prst="rect">
            <a:avLst/>
          </a:prstGeom>
          <a:noFill/>
        </p:spPr>
        <p:txBody>
          <a:bodyPr wrap="square" rtlCol="0">
            <a:spAutoFit/>
          </a:bodyPr>
          <a:lstStyle/>
          <a:p>
            <a:pPr marL="171450" indent="-171450">
              <a:buFont typeface="Arial" panose="020B0604020202020204" pitchFamily="34" charset="0"/>
              <a:buChar char="•"/>
            </a:pPr>
            <a:r>
              <a:rPr lang="en-US" sz="1200" dirty="0"/>
              <a:t>Network security relates directly to an organization's business continuity. Network security breaches can disrupt e-commerce, cause the loss of business data, threaten people’s privacy, and compromise the integrity of information</a:t>
            </a:r>
            <a:r>
              <a:rPr lang="en-US" sz="1200" dirty="0" smtClean="0"/>
              <a:t>.</a:t>
            </a:r>
          </a:p>
          <a:p>
            <a:pPr marL="171450" indent="-171450">
              <a:buFont typeface="Arial" panose="020B0604020202020204" pitchFamily="34" charset="0"/>
              <a:buChar char="•"/>
            </a:pPr>
            <a:r>
              <a:rPr lang="en-US" sz="1200" dirty="0"/>
              <a:t>One tool available to help network administrators adapt, develop, and implement mitigation techniques is provided by Cisco. The</a:t>
            </a:r>
            <a:r>
              <a:rPr lang="en-US" sz="1200" b="1" u="sng" dirty="0"/>
              <a:t> Cisco Security Intelligence Operations </a:t>
            </a:r>
            <a:r>
              <a:rPr lang="en-US" sz="1200" dirty="0"/>
              <a:t>(SIO) provides alerts to network professionals regarding current network attacks.</a:t>
            </a:r>
          </a:p>
        </p:txBody>
      </p:sp>
    </p:spTree>
    <p:extLst>
      <p:ext uri="{BB962C8B-B14F-4D97-AF65-F5344CB8AC3E}">
        <p14:creationId xmlns:p14="http://schemas.microsoft.com/office/powerpoint/2010/main" val="6532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1.3.5:</a:t>
            </a:r>
            <a:br>
              <a:rPr lang="en-US" sz="2800" dirty="0" smtClean="0"/>
            </a:br>
            <a:r>
              <a:rPr lang="en-US" sz="2800" dirty="0" smtClean="0"/>
              <a:t>Cisco Network Foundation Protection Framework</a:t>
            </a:r>
            <a:endParaRPr lang="en-US" sz="2800" dirty="0"/>
          </a:p>
        </p:txBody>
      </p:sp>
    </p:spTree>
    <p:extLst>
      <p:ext uri="{BB962C8B-B14F-4D97-AF65-F5344CB8AC3E}">
        <p14:creationId xmlns:p14="http://schemas.microsoft.com/office/powerpoint/2010/main" val="404441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NFP Framework</a:t>
            </a:r>
            <a:endParaRPr lang="en-US" sz="3200" dirty="0"/>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9" y="1487678"/>
            <a:ext cx="7228441" cy="4746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623526" y="104555"/>
            <a:ext cx="5451894" cy="1600438"/>
          </a:xfrm>
          <a:prstGeom prst="rect">
            <a:avLst/>
          </a:prstGeom>
          <a:noFill/>
        </p:spPr>
        <p:txBody>
          <a:bodyPr wrap="square" rtlCol="0">
            <a:spAutoFit/>
          </a:bodyPr>
          <a:lstStyle/>
          <a:p>
            <a:r>
              <a:rPr lang="en-US" sz="1400" dirty="0"/>
              <a:t>The Cisco Network Foundation Protection (NFP) framework provides comprehensive guidelines for protecting the network infrastructure. These guidelines form the foundation for continuous delivery of service.</a:t>
            </a:r>
          </a:p>
          <a:p>
            <a:r>
              <a:rPr lang="en-US" sz="1400" dirty="0"/>
              <a:t>NFP logically divides routers and switches into three functional areas, as shown in the figure:</a:t>
            </a:r>
          </a:p>
          <a:p>
            <a:endParaRPr lang="en-US" sz="1400" dirty="0"/>
          </a:p>
        </p:txBody>
      </p:sp>
    </p:spTree>
    <p:extLst>
      <p:ext uri="{BB962C8B-B14F-4D97-AF65-F5344CB8AC3E}">
        <p14:creationId xmlns:p14="http://schemas.microsoft.com/office/powerpoint/2010/main" val="2623630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Securing the Control Plane</a:t>
            </a:r>
            <a:endParaRPr lang="en-US" sz="3200"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31" y="1115171"/>
            <a:ext cx="7729538" cy="5047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797382" y="2854092"/>
            <a:ext cx="3278038" cy="1815882"/>
          </a:xfrm>
          <a:prstGeom prst="rect">
            <a:avLst/>
          </a:prstGeom>
          <a:solidFill>
            <a:schemeClr val="accent1">
              <a:lumMod val="40000"/>
              <a:lumOff val="60000"/>
            </a:schemeClr>
          </a:solidFill>
        </p:spPr>
        <p:txBody>
          <a:bodyPr wrap="square" rtlCol="0">
            <a:spAutoFit/>
          </a:bodyPr>
          <a:lstStyle/>
          <a:p>
            <a:pPr marL="285750" indent="-285750">
              <a:buFont typeface="Arial" panose="020B0604020202020204" pitchFamily="34" charset="0"/>
              <a:buChar char="•"/>
            </a:pPr>
            <a:r>
              <a:rPr lang="en-US" sz="1600" b="1" dirty="0"/>
              <a:t>Control Plane Policing (</a:t>
            </a:r>
            <a:r>
              <a:rPr lang="en-US" sz="1600" b="1" dirty="0" err="1"/>
              <a:t>CoPP</a:t>
            </a:r>
            <a:r>
              <a:rPr lang="en-US" sz="1600" b="1" dirty="0"/>
              <a:t>)</a:t>
            </a:r>
            <a:r>
              <a:rPr lang="en-US" sz="1600" dirty="0"/>
              <a:t> - </a:t>
            </a:r>
            <a:r>
              <a:rPr lang="en-US" sz="1600" dirty="0" err="1"/>
              <a:t>CoPP</a:t>
            </a:r>
            <a:r>
              <a:rPr lang="en-US" sz="1600" dirty="0"/>
              <a:t> is a Cisco IOS feature designed to allow users to control the flow of traffic that is handled by the route processor of a network device.</a:t>
            </a:r>
          </a:p>
        </p:txBody>
      </p:sp>
    </p:spTree>
    <p:extLst>
      <p:ext uri="{BB962C8B-B14F-4D97-AF65-F5344CB8AC3E}">
        <p14:creationId xmlns:p14="http://schemas.microsoft.com/office/powerpoint/2010/main" val="270792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Securing the Management Plane</a:t>
            </a:r>
            <a:endParaRPr lang="en-US" sz="3200"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1057532"/>
            <a:ext cx="7962900" cy="5057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088257" y="4198502"/>
            <a:ext cx="5745192" cy="2031325"/>
          </a:xfrm>
          <a:prstGeom prst="rect">
            <a:avLst/>
          </a:prstGeom>
          <a:solidFill>
            <a:schemeClr val="accent1">
              <a:lumMod val="40000"/>
              <a:lumOff val="60000"/>
            </a:schemeClr>
          </a:solidFill>
          <a:ln w="38100">
            <a:solidFill>
              <a:srgbClr val="FF0000"/>
            </a:solidFill>
          </a:ln>
        </p:spPr>
        <p:txBody>
          <a:bodyPr wrap="square" rtlCol="0">
            <a:spAutoFit/>
          </a:bodyPr>
          <a:lstStyle/>
          <a:p>
            <a:r>
              <a:rPr lang="en-US" dirty="0"/>
              <a:t>Management plane traffic is generated either by network devices or network management stations using processes and protocols such as Telnet, SSH, and TFTP, etc. The management plane is a very attractive target to hackers. For this reason, the management module was built with several technologies designed to mitigate such risks.</a:t>
            </a:r>
          </a:p>
        </p:txBody>
      </p:sp>
    </p:spTree>
    <p:extLst>
      <p:ext uri="{BB962C8B-B14F-4D97-AF65-F5344CB8AC3E}">
        <p14:creationId xmlns:p14="http://schemas.microsoft.com/office/powerpoint/2010/main" val="306195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845718" cy="838200"/>
          </a:xfrm>
        </p:spPr>
        <p:txBody>
          <a:bodyPr/>
          <a:lstStyle/>
          <a:p>
            <a:pPr>
              <a:lnSpc>
                <a:spcPct val="100000"/>
              </a:lnSpc>
            </a:pPr>
            <a:r>
              <a:rPr lang="en-US" sz="3200" dirty="0" smtClean="0"/>
              <a:t>Securing the Data Plane</a:t>
            </a:r>
            <a:endParaRPr lang="en-US" sz="3200" dirty="0"/>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793" y="1160920"/>
            <a:ext cx="7892415" cy="503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9701" y="947735"/>
            <a:ext cx="2409981" cy="3970318"/>
          </a:xfrm>
          <a:prstGeom prst="rect">
            <a:avLst/>
          </a:prstGeom>
          <a:solidFill>
            <a:schemeClr val="tx1">
              <a:lumMod val="40000"/>
              <a:lumOff val="60000"/>
            </a:schemeClr>
          </a:solidFill>
        </p:spPr>
        <p:txBody>
          <a:bodyPr wrap="square" rtlCol="0">
            <a:spAutoFit/>
          </a:bodyPr>
          <a:lstStyle/>
          <a:p>
            <a:r>
              <a:rPr lang="en-US" dirty="0"/>
              <a:t>Data plane traffic consists mostly of user-generated packets being forwarded through the router via the data plane. Data plane security can be implemented using ACLs, </a:t>
            </a:r>
            <a:r>
              <a:rPr lang="en-US" dirty="0" err="1"/>
              <a:t>antispoofing</a:t>
            </a:r>
            <a:r>
              <a:rPr lang="en-US" dirty="0"/>
              <a:t> mechanisms, and Layer 2 security features, as shown in the figure.</a:t>
            </a:r>
          </a:p>
        </p:txBody>
      </p:sp>
    </p:spTree>
    <p:extLst>
      <p:ext uri="{BB962C8B-B14F-4D97-AF65-F5344CB8AC3E}">
        <p14:creationId xmlns:p14="http://schemas.microsoft.com/office/powerpoint/2010/main" val="225186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072640"/>
            <a:ext cx="8112125" cy="688368"/>
          </a:xfrm>
        </p:spPr>
        <p:txBody>
          <a:bodyPr/>
          <a:lstStyle/>
          <a:p>
            <a:r>
              <a:rPr lang="en-US" sz="4000" dirty="0" smtClean="0"/>
              <a:t>Section 1.4:</a:t>
            </a:r>
            <a:br>
              <a:rPr lang="en-US" sz="4000" dirty="0" smtClean="0"/>
            </a:br>
            <a:r>
              <a:rPr lang="en-US" sz="4000" dirty="0" smtClean="0"/>
              <a:t>Summary</a:t>
            </a:r>
            <a:endParaRPr lang="en-US" sz="4000" dirty="0"/>
          </a:p>
        </p:txBody>
      </p:sp>
      <p:sp>
        <p:nvSpPr>
          <p:cNvPr id="5" name="Text Placeholder 6"/>
          <p:cNvSpPr txBox="1">
            <a:spLocks/>
          </p:cNvSpPr>
          <p:nvPr/>
        </p:nvSpPr>
        <p:spPr>
          <a:xfrm>
            <a:off x="419100" y="3012948"/>
            <a:ext cx="8577072" cy="265633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Chapter Objectives: </a:t>
            </a:r>
          </a:p>
          <a:p>
            <a:r>
              <a:rPr lang="en-US" sz="1800" dirty="0" smtClean="0"/>
              <a:t>Explain network security.</a:t>
            </a:r>
          </a:p>
          <a:p>
            <a:r>
              <a:rPr lang="en-US" sz="1800" dirty="0" smtClean="0"/>
              <a:t>Describe various types of threats and attacks.</a:t>
            </a:r>
          </a:p>
          <a:p>
            <a:r>
              <a:rPr lang="en-US" sz="1800" dirty="0" smtClean="0"/>
              <a:t>Explain tools and procedures to mitigate the effects of malware and common network attacks.</a:t>
            </a:r>
            <a:endParaRPr lang="en-US" sz="1800" dirty="0"/>
          </a:p>
        </p:txBody>
      </p:sp>
    </p:spTree>
    <p:extLst>
      <p:ext uri="{BB962C8B-B14F-4D97-AF65-F5344CB8AC3E}">
        <p14:creationId xmlns:p14="http://schemas.microsoft.com/office/powerpoint/2010/main" val="359023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5495"/>
            <a:ext cx="8588861" cy="838200"/>
          </a:xfrm>
        </p:spPr>
        <p:txBody>
          <a:bodyPr/>
          <a:lstStyle/>
          <a:p>
            <a:pPr>
              <a:lnSpc>
                <a:spcPct val="100000"/>
              </a:lnSpc>
            </a:pPr>
            <a:r>
              <a:rPr lang="en-US" sz="3200" dirty="0" smtClean="0"/>
              <a:t>Instructor Resources</a:t>
            </a:r>
            <a:endParaRPr lang="en-US" sz="3200" dirty="0"/>
          </a:p>
        </p:txBody>
      </p:sp>
      <p:sp>
        <p:nvSpPr>
          <p:cNvPr id="2" name="Text Placeholder 1"/>
          <p:cNvSpPr>
            <a:spLocks noGrp="1"/>
          </p:cNvSpPr>
          <p:nvPr>
            <p:ph type="body" sz="quarter" idx="10"/>
          </p:nvPr>
        </p:nvSpPr>
        <p:spPr>
          <a:xfrm>
            <a:off x="228599" y="1318260"/>
            <a:ext cx="3314701" cy="4991099"/>
          </a:xfrm>
        </p:spPr>
        <p:txBody>
          <a:bodyPr/>
          <a:lstStyle/>
          <a:p>
            <a:r>
              <a:rPr lang="en-US" sz="1800" b="1" dirty="0" smtClean="0"/>
              <a:t>Remember</a:t>
            </a:r>
            <a:r>
              <a:rPr lang="en-US" sz="1800" dirty="0" smtClean="0"/>
              <a:t>, there are helpful tutorials and user guides available via your </a:t>
            </a:r>
            <a:r>
              <a:rPr lang="en-US" sz="1800" dirty="0" err="1" smtClean="0"/>
              <a:t>NetSpace</a:t>
            </a:r>
            <a:r>
              <a:rPr lang="en-US" sz="1800" dirty="0" smtClean="0"/>
              <a:t> </a:t>
            </a:r>
            <a:r>
              <a:rPr lang="en-US" sz="1800" dirty="0"/>
              <a:t>home </a:t>
            </a:r>
            <a:r>
              <a:rPr lang="en-US" sz="1800" dirty="0" smtClean="0"/>
              <a:t>page. (</a:t>
            </a:r>
            <a:r>
              <a:rPr lang="en-US" sz="1800" dirty="0"/>
              <a:t>https://</a:t>
            </a:r>
            <a:r>
              <a:rPr lang="en-US" sz="1800" dirty="0" smtClean="0"/>
              <a:t>www.netacad.com)</a:t>
            </a:r>
          </a:p>
          <a:p>
            <a:r>
              <a:rPr lang="en-US" sz="1800" dirty="0" smtClean="0"/>
              <a:t>These resources cover a variety of topics including navigation, assessments, and assignments.</a:t>
            </a:r>
          </a:p>
          <a:p>
            <a:r>
              <a:rPr lang="en-US" sz="1800" dirty="0" smtClean="0"/>
              <a:t>A screenshot has been provided here highlighting the tutorials related to activating exams, managing assessments, and creating quizzes.</a:t>
            </a: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61" y="1531620"/>
            <a:ext cx="4997317" cy="23818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5883" y="4336386"/>
            <a:ext cx="3419475"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p:cNvCxnSpPr/>
          <p:nvPr/>
        </p:nvCxnSpPr>
        <p:spPr>
          <a:xfrm flipV="1">
            <a:off x="4648897" y="5370353"/>
            <a:ext cx="359327"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658684" y="4692242"/>
            <a:ext cx="359327"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643304" y="5146646"/>
            <a:ext cx="359327"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86867" y="2033142"/>
            <a:ext cx="276835" cy="369332"/>
          </a:xfrm>
          <a:prstGeom prst="rect">
            <a:avLst/>
          </a:prstGeom>
          <a:noFill/>
          <a:ln>
            <a:noFill/>
          </a:ln>
        </p:spPr>
        <p:txBody>
          <a:bodyPr wrap="square" rtlCol="0">
            <a:spAutoFit/>
          </a:bodyPr>
          <a:lstStyle/>
          <a:p>
            <a:r>
              <a:rPr lang="en-US" b="1" dirty="0" smtClean="0">
                <a:solidFill>
                  <a:srgbClr val="C00000"/>
                </a:solidFill>
              </a:rPr>
              <a:t>1</a:t>
            </a:r>
            <a:endParaRPr lang="en-US" b="1" dirty="0">
              <a:solidFill>
                <a:srgbClr val="C00000"/>
              </a:solidFill>
            </a:endParaRPr>
          </a:p>
        </p:txBody>
      </p:sp>
      <p:sp>
        <p:nvSpPr>
          <p:cNvPr id="19" name="TextBox 18"/>
          <p:cNvSpPr txBox="1"/>
          <p:nvPr/>
        </p:nvSpPr>
        <p:spPr>
          <a:xfrm>
            <a:off x="5699062" y="2354091"/>
            <a:ext cx="276835" cy="369332"/>
          </a:xfrm>
          <a:prstGeom prst="rect">
            <a:avLst/>
          </a:prstGeom>
          <a:noFill/>
        </p:spPr>
        <p:txBody>
          <a:bodyPr wrap="square" rtlCol="0">
            <a:spAutoFit/>
          </a:bodyPr>
          <a:lstStyle/>
          <a:p>
            <a:r>
              <a:rPr lang="en-US" b="1" dirty="0" smtClean="0">
                <a:solidFill>
                  <a:srgbClr val="C00000"/>
                </a:solidFill>
              </a:rPr>
              <a:t>2</a:t>
            </a:r>
            <a:endParaRPr lang="en-US" b="1" dirty="0">
              <a:solidFill>
                <a:srgbClr val="C00000"/>
              </a:solidFill>
            </a:endParaRPr>
          </a:p>
        </p:txBody>
      </p:sp>
    </p:spTree>
    <p:extLst>
      <p:ext uri="{BB962C8B-B14F-4D97-AF65-F5344CB8AC3E}">
        <p14:creationId xmlns:p14="http://schemas.microsoft.com/office/powerpoint/2010/main" val="6287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Vectors of Network Attacks</a:t>
            </a:r>
            <a:endParaRPr lang="en-US" sz="32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8" y="1081088"/>
            <a:ext cx="7743825" cy="469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089586" y="5156121"/>
            <a:ext cx="3916392" cy="1200329"/>
          </a:xfrm>
          <a:prstGeom prst="rect">
            <a:avLst/>
          </a:prstGeom>
          <a:noFill/>
        </p:spPr>
        <p:txBody>
          <a:bodyPr wrap="square" rtlCol="0">
            <a:spAutoFit/>
          </a:bodyPr>
          <a:lstStyle/>
          <a:p>
            <a:r>
              <a:rPr lang="en-US" dirty="0"/>
              <a:t>An attack vector is a path or other means by which an attacker can gain access to a server, host, or network.</a:t>
            </a:r>
          </a:p>
        </p:txBody>
      </p:sp>
    </p:spTree>
    <p:extLst>
      <p:ext uri="{BB962C8B-B14F-4D97-AF65-F5344CB8AC3E}">
        <p14:creationId xmlns:p14="http://schemas.microsoft.com/office/powerpoint/2010/main" val="281176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Data Loss</a:t>
            </a:r>
            <a:endParaRPr lang="en-US" sz="3200" dirty="0"/>
          </a:p>
        </p:txBody>
      </p:sp>
      <p:sp>
        <p:nvSpPr>
          <p:cNvPr id="3" name="Text Placeholder 6"/>
          <p:cNvSpPr txBox="1">
            <a:spLocks/>
          </p:cNvSpPr>
          <p:nvPr/>
        </p:nvSpPr>
        <p:spPr>
          <a:xfrm>
            <a:off x="640080" y="1237488"/>
            <a:ext cx="3619500" cy="20238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Vectors of data loss:</a:t>
            </a:r>
          </a:p>
          <a:p>
            <a:r>
              <a:rPr lang="en-US" sz="1800" dirty="0" smtClean="0"/>
              <a:t>Email/Webmail</a:t>
            </a:r>
          </a:p>
          <a:p>
            <a:r>
              <a:rPr lang="en-US" sz="1800" dirty="0" smtClean="0"/>
              <a:t>Unencrypted Devices</a:t>
            </a:r>
          </a:p>
          <a:p>
            <a:r>
              <a:rPr lang="en-US" sz="1800" dirty="0" smtClean="0"/>
              <a:t>Cloud Storage Devices</a:t>
            </a:r>
          </a:p>
          <a:p>
            <a:r>
              <a:rPr lang="en-US" sz="1800" dirty="0" smtClean="0"/>
              <a:t>Removable Media</a:t>
            </a:r>
          </a:p>
          <a:p>
            <a:r>
              <a:rPr lang="en-US" sz="1800" dirty="0" smtClean="0"/>
              <a:t>Hard Copy</a:t>
            </a:r>
          </a:p>
          <a:p>
            <a:r>
              <a:rPr lang="en-US" sz="1800" dirty="0" smtClean="0"/>
              <a:t>Improper Access Control</a:t>
            </a:r>
            <a:endParaRPr lang="en-US" sz="1800" dirty="0"/>
          </a:p>
        </p:txBody>
      </p:sp>
      <p:sp>
        <p:nvSpPr>
          <p:cNvPr id="2" name="TextBox 1"/>
          <p:cNvSpPr txBox="1"/>
          <p:nvPr/>
        </p:nvSpPr>
        <p:spPr>
          <a:xfrm>
            <a:off x="4259580" y="942755"/>
            <a:ext cx="443584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Data is likely to be an organization’s most valuable asset. Organizational data can include research and development data, sales data, financial data, human resource and legal data, employee data, contractor data, and customer data</a:t>
            </a:r>
            <a:r>
              <a:rPr lang="en-US" dirty="0" smtClean="0"/>
              <a:t>.</a:t>
            </a:r>
          </a:p>
          <a:p>
            <a:pPr marL="285750" indent="-285750">
              <a:buFont typeface="Arial" panose="020B0604020202020204" pitchFamily="34" charset="0"/>
              <a:buChar char="•"/>
            </a:pPr>
            <a:r>
              <a:rPr lang="en-US" dirty="0"/>
              <a:t>Data loss or data exfiltration is when data is intentionally or unintentionally lost, stolen, or leaked to the outside world. </a:t>
            </a:r>
          </a:p>
        </p:txBody>
      </p:sp>
    </p:spTree>
    <p:extLst>
      <p:ext uri="{BB962C8B-B14F-4D97-AF65-F5344CB8AC3E}">
        <p14:creationId xmlns:p14="http://schemas.microsoft.com/office/powerpoint/2010/main" val="331696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1.1.2:</a:t>
            </a:r>
            <a:br>
              <a:rPr lang="en-US" sz="2800" dirty="0" smtClean="0"/>
            </a:br>
            <a:r>
              <a:rPr lang="en-US" sz="2800" dirty="0" smtClean="0"/>
              <a:t>Network Topology Overview</a:t>
            </a:r>
            <a:endParaRPr lang="en-US" sz="2800" dirty="0"/>
          </a:p>
        </p:txBody>
      </p:sp>
    </p:spTree>
    <p:extLst>
      <p:ext uri="{BB962C8B-B14F-4D97-AF65-F5344CB8AC3E}">
        <p14:creationId xmlns:p14="http://schemas.microsoft.com/office/powerpoint/2010/main" val="104652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NetAcad_White_PPT_Template 05Oct12">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NetAcad_White_PPT_Template 05Oct12</Template>
  <TotalTime>2289</TotalTime>
  <Words>3928</Words>
  <Application>Microsoft Office PowerPoint</Application>
  <PresentationFormat>On-screen Show (4:3)</PresentationFormat>
  <Paragraphs>484</Paragraphs>
  <Slides>67</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67</vt:i4>
      </vt:variant>
    </vt:vector>
  </HeadingPairs>
  <TitlesOfParts>
    <vt:vector size="71" baseType="lpstr">
      <vt:lpstr>Arial</vt:lpstr>
      <vt:lpstr>Calibri</vt:lpstr>
      <vt:lpstr>Ciscolight</vt:lpstr>
      <vt:lpstr>NetAcad_White_PPT_Template 05Oct12</vt:lpstr>
      <vt:lpstr>Chapter 1: Modern Network Security Threats</vt:lpstr>
      <vt:lpstr>Chapter Outline</vt:lpstr>
      <vt:lpstr>Section 1.1: Securing Networks</vt:lpstr>
      <vt:lpstr>Topic 1.1.1: Current State of Affairs</vt:lpstr>
      <vt:lpstr>Networks Are Targets</vt:lpstr>
      <vt:lpstr>Drivers/Reasons for Network Security</vt:lpstr>
      <vt:lpstr>Vectors of Network Attacks</vt:lpstr>
      <vt:lpstr>Data Loss</vt:lpstr>
      <vt:lpstr>Topic 1.1.2: Network Topology Overview</vt:lpstr>
      <vt:lpstr>Campus Area Networks</vt:lpstr>
      <vt:lpstr>Small Office and Home Office Networks</vt:lpstr>
      <vt:lpstr>Wide Area Networks</vt:lpstr>
      <vt:lpstr>Data Center Networks</vt:lpstr>
      <vt:lpstr>Cloud and Virtual Networks</vt:lpstr>
      <vt:lpstr>Section 1.2: Network Threats</vt:lpstr>
      <vt:lpstr>Topic 1.2.1: Who is Hacking Our Networks?</vt:lpstr>
      <vt:lpstr>The Hacker &amp; The Evolution of Hackers</vt:lpstr>
      <vt:lpstr>Topic 1.2.2: Hacker Tools</vt:lpstr>
      <vt:lpstr>Introduction of Attack Tools</vt:lpstr>
      <vt:lpstr>Evolution of Security Tools</vt:lpstr>
      <vt:lpstr>Categories of Attack Tools</vt:lpstr>
      <vt:lpstr>Topic 1.2.3: Malware</vt:lpstr>
      <vt:lpstr>Various Types of Malware</vt:lpstr>
      <vt:lpstr>Viruses</vt:lpstr>
      <vt:lpstr>Trojan Horse Classification</vt:lpstr>
      <vt:lpstr>Worms</vt:lpstr>
      <vt:lpstr>Worm Components</vt:lpstr>
      <vt:lpstr>Other Malware</vt:lpstr>
      <vt:lpstr>Topic 1.2.4: Common Network Attacks</vt:lpstr>
      <vt:lpstr>Types of Network Attacks</vt:lpstr>
      <vt:lpstr>Reconnaissance Attacks</vt:lpstr>
      <vt:lpstr>Access Attacks</vt:lpstr>
      <vt:lpstr>Social Engineering Attacks</vt:lpstr>
      <vt:lpstr>Denial of Service Attacks</vt:lpstr>
      <vt:lpstr>DDoS Attacks As an example, a DDoS attack could proceed as follows:</vt:lpstr>
      <vt:lpstr>1.3 Mitigating Threats</vt:lpstr>
      <vt:lpstr>Topic 1.3.1: Defending the Network</vt:lpstr>
      <vt:lpstr>Network Security Professionals</vt:lpstr>
      <vt:lpstr>Network Security Organizations</vt:lpstr>
      <vt:lpstr>Confidentiality, Integrity, Availability</vt:lpstr>
      <vt:lpstr>Topic 1.3.2: Domains of Network Security</vt:lpstr>
      <vt:lpstr>Network Security Domains</vt:lpstr>
      <vt:lpstr>Network Security Policy</vt:lpstr>
      <vt:lpstr>Network Security Policy Objectives </vt:lpstr>
      <vt:lpstr>Topic 1.3.3: Introducing the Cisco SecureX Architecture</vt:lpstr>
      <vt:lpstr>The Security Artichoke</vt:lpstr>
      <vt:lpstr>Evolution of Network Security Tools</vt:lpstr>
      <vt:lpstr>SecureX Product Families</vt:lpstr>
      <vt:lpstr>SecureX Security Technology</vt:lpstr>
      <vt:lpstr>Centralized Context-Aware Network Scanning Element</vt:lpstr>
      <vt:lpstr>Cisco Security Intelligence Operations</vt:lpstr>
      <vt:lpstr>Cisco Security Intelligence Operations (cont.)</vt:lpstr>
      <vt:lpstr>Topic 1.3.4: Mitigating Common Network Threats</vt:lpstr>
      <vt:lpstr>Defending the Network</vt:lpstr>
      <vt:lpstr>Mitigating Malware</vt:lpstr>
      <vt:lpstr>Mitigating Worms</vt:lpstr>
      <vt:lpstr>Mitigating Reconnaissance Attacks</vt:lpstr>
      <vt:lpstr>Mitigating Access Attacks</vt:lpstr>
      <vt:lpstr>Mitigating DoS Attacks</vt:lpstr>
      <vt:lpstr>Topic 1.3.5: Cisco Network Foundation Protection Framework</vt:lpstr>
      <vt:lpstr>NFP Framework</vt:lpstr>
      <vt:lpstr>Securing the Control Plane</vt:lpstr>
      <vt:lpstr>Securing the Management Plane</vt:lpstr>
      <vt:lpstr>Securing the Data Plane</vt:lpstr>
      <vt:lpstr>Section 1.4: Summary</vt:lpstr>
      <vt:lpstr>PowerPoint Presentation</vt:lpstr>
      <vt:lpstr>Instructor Resources</vt:lpstr>
    </vt:vector>
  </TitlesOfParts>
  <Company>Cisco Systems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Relevant,  Surprising and Fresh: Cisco Brand</dc:title>
  <dc:creator>Melissa Gabriel</dc:creator>
  <cp:lastModifiedBy>Rosli Salleh</cp:lastModifiedBy>
  <cp:revision>110</cp:revision>
  <dcterms:created xsi:type="dcterms:W3CDTF">2012-10-09T16:58:47Z</dcterms:created>
  <dcterms:modified xsi:type="dcterms:W3CDTF">2017-02-16T02:57:50Z</dcterms:modified>
</cp:coreProperties>
</file>